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Montserrat" pitchFamily="2" charset="0"/>
      <p:regular r:id="rId18"/>
    </p:embeddedFont>
    <p:embeddedFont>
      <p:font typeface="Montserrat Bold" pitchFamily="2" charset="0"/>
      <p:regular r:id="rId19"/>
    </p:embeddedFont>
    <p:embeddedFont>
      <p:font typeface="Montserrat Light" pitchFamily="2"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1.fntdata"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font" Target="fonts/font3.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font" Target="fonts/font2.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2.png" /><Relationship Id="rId5" Type="http://schemas.openxmlformats.org/officeDocument/2006/relationships/image" Target="../media/image6.jpeg" /><Relationship Id="rId4" Type="http://schemas.openxmlformats.org/officeDocument/2006/relationships/image" Target="../media/image5.svg" /></Relationships>
</file>

<file path=ppt/slides/_rels/slide3.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2.png" /><Relationship Id="rId5" Type="http://schemas.openxmlformats.org/officeDocument/2006/relationships/image" Target="../media/image5.svg" /><Relationship Id="rId4" Type="http://schemas.openxmlformats.org/officeDocument/2006/relationships/image" Target="../media/image4.png" /></Relationships>
</file>

<file path=ppt/slides/_rels/slide4.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5.svg" /><Relationship Id="rId4" Type="http://schemas.openxmlformats.org/officeDocument/2006/relationships/image" Target="../media/image4.png" /></Relationships>
</file>

<file path=ppt/slides/_rels/slide5.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5.svg" /><Relationship Id="rId4" Type="http://schemas.openxmlformats.org/officeDocument/2006/relationships/image" Target="../media/image4.png" /></Relationships>
</file>

<file path=ppt/slides/_rels/slide6.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5.svg" /><Relationship Id="rId4" Type="http://schemas.openxmlformats.org/officeDocument/2006/relationships/image" Target="../media/image4.png" /></Relationships>
</file>

<file path=ppt/slides/_rels/slide7.xml.rels><?xml version="1.0" encoding="UTF-8" standalone="yes"?>
<Relationships xmlns="http://schemas.openxmlformats.org/package/2006/relationships"><Relationship Id="rId3" Type="http://schemas.openxmlformats.org/officeDocument/2006/relationships/image" Target="../media/image11.jpeg" /><Relationship Id="rId7" Type="http://schemas.openxmlformats.org/officeDocument/2006/relationships/image" Target="../media/image13.sv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12.png" /><Relationship Id="rId5" Type="http://schemas.openxmlformats.org/officeDocument/2006/relationships/image" Target="../media/image5.svg" /><Relationship Id="rId4" Type="http://schemas.openxmlformats.org/officeDocument/2006/relationships/image" Target="../media/image4.png" /></Relationships>
</file>

<file path=ppt/slides/_rels/slide8.xml.rels><?xml version="1.0" encoding="UTF-8" standalone="yes"?>
<Relationships xmlns="http://schemas.openxmlformats.org/package/2006/relationships"><Relationship Id="rId3" Type="http://schemas.openxmlformats.org/officeDocument/2006/relationships/image" Target="../media/image14.jpeg" /><Relationship Id="rId7" Type="http://schemas.openxmlformats.org/officeDocument/2006/relationships/image" Target="../media/image13.sv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12.png" /><Relationship Id="rId5" Type="http://schemas.openxmlformats.org/officeDocument/2006/relationships/image" Target="../media/image5.svg" /><Relationship Id="rId4" Type="http://schemas.openxmlformats.org/officeDocument/2006/relationships/image" Target="../media/image4.png" /></Relationships>
</file>

<file path=ppt/slides/_rels/slide9.xml.rels><?xml version="1.0" encoding="UTF-8" standalone="yes"?>
<Relationships xmlns="http://schemas.openxmlformats.org/package/2006/relationships"><Relationship Id="rId3" Type="http://schemas.openxmlformats.org/officeDocument/2006/relationships/image" Target="../media/image15.jpeg" /><Relationship Id="rId7" Type="http://schemas.openxmlformats.org/officeDocument/2006/relationships/image" Target="../media/image13.sv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12.png" /><Relationship Id="rId5" Type="http://schemas.openxmlformats.org/officeDocument/2006/relationships/image" Target="../media/image5.svg" /><Relationship Id="rId4" Type="http://schemas.openxmlformats.org/officeDocument/2006/relationships/image" Target="../media/image4.png" /></Relationships>
</file>

<file path=ppt/slides/_rels/slide10.xml.rels><?xml version="1.0" encoding="UTF-8" standalone="yes"?>
<Relationships xmlns="http://schemas.openxmlformats.org/package/2006/relationships"><Relationship Id="rId3" Type="http://schemas.openxmlformats.org/officeDocument/2006/relationships/image" Target="../media/image16.jpeg" /><Relationship Id="rId7" Type="http://schemas.openxmlformats.org/officeDocument/2006/relationships/image" Target="../media/image13.sv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12.png" /><Relationship Id="rId5" Type="http://schemas.openxmlformats.org/officeDocument/2006/relationships/image" Target="../media/image5.svg" /><Relationship Id="rId4" Type="http://schemas.openxmlformats.org/officeDocument/2006/relationships/image" Target="../media/image4.png" /></Relationships>
</file>

<file path=ppt/slides/_rels/slide11.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5.svg" /><Relationship Id="rId4" Type="http://schemas.openxmlformats.org/officeDocument/2006/relationships/image" Target="../media/image4.png" /></Relationships>
</file>

<file path=ppt/slides/_rels/slide12.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image" Target="../media/image1.jpeg" /><Relationship Id="rId1" Type="http://schemas.openxmlformats.org/officeDocument/2006/relationships/slideLayout" Target="../slideLayouts/slideLayout7.xml" /><Relationship Id="rId5" Type="http://schemas.openxmlformats.org/officeDocument/2006/relationships/image" Target="../media/image5.svg" /><Relationship Id="rId4" Type="http://schemas.openxmlformats.org/officeDocument/2006/relationships/image" Target="../media/image4.png" /></Relationships>
</file>

<file path=ppt/slides/_rels/slide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jpeg" /><Relationship Id="rId1" Type="http://schemas.openxmlformats.org/officeDocument/2006/relationships/slideLayout" Target="../slideLayouts/slideLayout7.xml" /><Relationship Id="rId4" Type="http://schemas.openxmlformats.org/officeDocument/2006/relationships/image" Target="../media/image13.svg" /></Relationships>
</file>

<file path=ppt/slides/_rels/slide15.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8" Type="http://schemas.openxmlformats.org/officeDocument/2006/relationships/image" Target="../media/image24.svg" /><Relationship Id="rId3" Type="http://schemas.openxmlformats.org/officeDocument/2006/relationships/image" Target="../media/image19.png" /><Relationship Id="rId7" Type="http://schemas.openxmlformats.org/officeDocument/2006/relationships/image" Target="../media/image23.png" /><Relationship Id="rId2" Type="http://schemas.openxmlformats.org/officeDocument/2006/relationships/image" Target="../media/image1.jpeg" /><Relationship Id="rId1" Type="http://schemas.openxmlformats.org/officeDocument/2006/relationships/slideLayout" Target="../slideLayouts/slideLayout7.xml" /><Relationship Id="rId6" Type="http://schemas.openxmlformats.org/officeDocument/2006/relationships/image" Target="../media/image22.svg" /><Relationship Id="rId5" Type="http://schemas.openxmlformats.org/officeDocument/2006/relationships/image" Target="../media/image21.png" /><Relationship Id="rId4" Type="http://schemas.openxmlformats.org/officeDocument/2006/relationships/image" Target="../media/image20.sv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0" y="0"/>
            <a:ext cx="3469871" cy="3469871"/>
          </a:xfrm>
          <a:custGeom>
            <a:avLst/>
            <a:gdLst/>
            <a:ahLst/>
            <a:cxnLst/>
            <a:rect l="l" t="t" r="r" b="b"/>
            <a:pathLst>
              <a:path w="3469871" h="3469871">
                <a:moveTo>
                  <a:pt x="0" y="0"/>
                </a:moveTo>
                <a:lnTo>
                  <a:pt x="3469871" y="0"/>
                </a:lnTo>
                <a:lnTo>
                  <a:pt x="3469871" y="3469871"/>
                </a:lnTo>
                <a:lnTo>
                  <a:pt x="0" y="3469871"/>
                </a:lnTo>
                <a:lnTo>
                  <a:pt x="0" y="0"/>
                </a:lnTo>
                <a:close/>
              </a:path>
            </a:pathLst>
          </a:custGeom>
          <a:blipFill>
            <a:blip r:embed="rId3"/>
            <a:stretch>
              <a:fillRect/>
            </a:stretch>
          </a:blipFill>
        </p:spPr>
      </p:sp>
      <p:sp>
        <p:nvSpPr>
          <p:cNvPr id="7" name="Freeform 7"/>
          <p:cNvSpPr/>
          <p:nvPr/>
        </p:nvSpPr>
        <p:spPr>
          <a:xfrm>
            <a:off x="12003062" y="786640"/>
            <a:ext cx="7710963" cy="7710963"/>
          </a:xfrm>
          <a:custGeom>
            <a:avLst/>
            <a:gdLst/>
            <a:ahLst/>
            <a:cxnLst/>
            <a:rect l="l" t="t" r="r" b="b"/>
            <a:pathLst>
              <a:path w="7710963" h="7710963">
                <a:moveTo>
                  <a:pt x="0" y="0"/>
                </a:moveTo>
                <a:lnTo>
                  <a:pt x="7710962" y="0"/>
                </a:lnTo>
                <a:lnTo>
                  <a:pt x="7710962" y="7710963"/>
                </a:lnTo>
                <a:lnTo>
                  <a:pt x="0" y="7710963"/>
                </a:lnTo>
                <a:lnTo>
                  <a:pt x="0" y="0"/>
                </a:lnTo>
                <a:close/>
              </a:path>
            </a:pathLst>
          </a:custGeom>
          <a:blipFill>
            <a:blip r:embed="rId4"/>
            <a:stretch>
              <a:fillRect/>
            </a:stretch>
          </a:blipFill>
        </p:spPr>
      </p:sp>
      <p:sp>
        <p:nvSpPr>
          <p:cNvPr id="8" name="TextBox 8"/>
          <p:cNvSpPr txBox="1"/>
          <p:nvPr/>
        </p:nvSpPr>
        <p:spPr>
          <a:xfrm>
            <a:off x="1028700" y="3094718"/>
            <a:ext cx="16230600" cy="3332931"/>
          </a:xfrm>
          <a:prstGeom prst="rect">
            <a:avLst/>
          </a:prstGeom>
        </p:spPr>
        <p:txBody>
          <a:bodyPr lIns="0" tIns="0" rIns="0" bIns="0" rtlCol="0" anchor="t">
            <a:spAutoFit/>
          </a:bodyPr>
          <a:lstStyle/>
          <a:p>
            <a:pPr algn="ctr">
              <a:lnSpc>
                <a:spcPts val="12892"/>
              </a:lnSpc>
            </a:pPr>
            <a:r>
              <a:rPr lang="en-US" sz="12765" b="1">
                <a:solidFill>
                  <a:srgbClr val="FFFFFF"/>
                </a:solidFill>
                <a:latin typeface="Montserrat Bold"/>
                <a:ea typeface="Montserrat Bold"/>
                <a:cs typeface="Montserrat Bold"/>
                <a:sym typeface="Montserrat Bold"/>
              </a:rPr>
              <a:t>Sponsorship </a:t>
            </a:r>
            <a:r>
              <a:rPr lang="en-US" sz="12765" b="1">
                <a:solidFill>
                  <a:srgbClr val="FA40BD"/>
                </a:solidFill>
                <a:latin typeface="Montserrat Bold"/>
                <a:ea typeface="Montserrat Bold"/>
                <a:cs typeface="Montserrat Bold"/>
                <a:sym typeface="Montserrat Bold"/>
              </a:rPr>
              <a:t>Proposal</a:t>
            </a:r>
          </a:p>
        </p:txBody>
      </p:sp>
      <p:sp>
        <p:nvSpPr>
          <p:cNvPr id="9" name="TextBox 9"/>
          <p:cNvSpPr txBox="1"/>
          <p:nvPr/>
        </p:nvSpPr>
        <p:spPr>
          <a:xfrm>
            <a:off x="4436761" y="6725594"/>
            <a:ext cx="9024945" cy="489340"/>
          </a:xfrm>
          <a:prstGeom prst="rect">
            <a:avLst/>
          </a:prstGeom>
        </p:spPr>
        <p:txBody>
          <a:bodyPr lIns="0" tIns="0" rIns="0" bIns="0" rtlCol="0" anchor="t">
            <a:spAutoFit/>
          </a:bodyPr>
          <a:lstStyle/>
          <a:p>
            <a:pPr algn="ctr">
              <a:lnSpc>
                <a:spcPts val="3735"/>
              </a:lnSpc>
            </a:pPr>
            <a:r>
              <a:rPr lang="en-US" sz="3698" b="1">
                <a:solidFill>
                  <a:srgbClr val="FFFFFF"/>
                </a:solidFill>
                <a:latin typeface="Montserrat Bold"/>
                <a:ea typeface="Montserrat Bold"/>
                <a:cs typeface="Montserrat Bold"/>
                <a:sym typeface="Montserrat Bold"/>
              </a:rPr>
              <a:t>International Fashion Gateway 2026</a:t>
            </a:r>
          </a:p>
        </p:txBody>
      </p:sp>
      <p:sp>
        <p:nvSpPr>
          <p:cNvPr id="10" name="TextBox 10"/>
          <p:cNvSpPr txBox="1"/>
          <p:nvPr/>
        </p:nvSpPr>
        <p:spPr>
          <a:xfrm>
            <a:off x="11057850" y="9296400"/>
            <a:ext cx="6201450" cy="268095"/>
          </a:xfrm>
          <a:prstGeom prst="rect">
            <a:avLst/>
          </a:prstGeom>
        </p:spPr>
        <p:txBody>
          <a:bodyPr lIns="0" tIns="0" rIns="0" bIns="0" rtlCol="0" anchor="t">
            <a:spAutoFit/>
          </a:bodyPr>
          <a:lstStyle/>
          <a:p>
            <a:pPr algn="r">
              <a:lnSpc>
                <a:spcPts val="2054"/>
              </a:lnSpc>
            </a:pPr>
            <a:r>
              <a:rPr lang="ar-SA" sz="2034" dirty="0">
                <a:solidFill>
                  <a:srgbClr val="FFFFFF"/>
                </a:solidFill>
                <a:latin typeface="Montserrat"/>
                <a:ea typeface="Montserrat"/>
                <a:cs typeface="Montserrat"/>
                <a:sym typeface="Montserrat"/>
              </a:rPr>
              <a:t>www.ifg-ksa.com</a:t>
            </a:r>
            <a:endParaRPr lang="en-US" sz="2034" dirty="0">
              <a:solidFill>
                <a:srgbClr val="FFFFFF"/>
              </a:solidFill>
              <a:latin typeface="Montserrat"/>
              <a:ea typeface="Montserrat"/>
              <a:cs typeface="Montserrat"/>
              <a:sym typeface="Montserrat"/>
            </a:endParaRPr>
          </a:p>
        </p:txBody>
      </p:sp>
      <p:sp>
        <p:nvSpPr>
          <p:cNvPr id="11" name="TextBox 11"/>
          <p:cNvSpPr txBox="1"/>
          <p:nvPr/>
        </p:nvSpPr>
        <p:spPr>
          <a:xfrm>
            <a:off x="208786" y="9254198"/>
            <a:ext cx="6201450" cy="268169"/>
          </a:xfrm>
          <a:prstGeom prst="rect">
            <a:avLst/>
          </a:prstGeom>
        </p:spPr>
        <p:txBody>
          <a:bodyPr lIns="0" tIns="0" rIns="0" bIns="0" rtlCol="0" anchor="t">
            <a:spAutoFit/>
          </a:bodyPr>
          <a:lstStyle/>
          <a:p>
            <a:pPr algn="l">
              <a:lnSpc>
                <a:spcPts val="2054"/>
              </a:lnSpc>
            </a:pPr>
            <a:r>
              <a:rPr lang="en-US" sz="2034" dirty="0">
                <a:solidFill>
                  <a:srgbClr val="FFFFFF"/>
                </a:solidFill>
                <a:latin typeface="Montserrat"/>
                <a:ea typeface="Montserrat"/>
                <a:cs typeface="Montserrat"/>
                <a:sym typeface="Montserrat"/>
              </a:rPr>
              <a:t>sponsorship@</a:t>
            </a:r>
            <a:r>
              <a:rPr lang="ar-SA" sz="2034" dirty="0">
                <a:solidFill>
                  <a:srgbClr val="FFFFFF"/>
                </a:solidFill>
                <a:latin typeface="Montserrat"/>
                <a:ea typeface="Montserrat"/>
                <a:cs typeface="Montserrat"/>
                <a:sym typeface="Montserrat"/>
              </a:rPr>
              <a:t>ifg-ksa.com</a:t>
            </a:r>
            <a:endParaRPr lang="en-US" sz="2034" dirty="0">
              <a:solidFill>
                <a:srgbClr val="FFFFFF"/>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68518" r="-68518"/>
            </a:stretch>
          </a:blipFill>
        </p:spPr>
      </p:sp>
      <p:grpSp>
        <p:nvGrpSpPr>
          <p:cNvPr id="3" name="Group 3"/>
          <p:cNvGrpSpPr/>
          <p:nvPr/>
        </p:nvGrpSpPr>
        <p:grpSpPr>
          <a:xfrm>
            <a:off x="-3608962" y="-1210656"/>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0651229" y="6120776"/>
            <a:ext cx="267529" cy="267529"/>
          </a:xfrm>
          <a:custGeom>
            <a:avLst/>
            <a:gdLst/>
            <a:ahLst/>
            <a:cxnLst/>
            <a:rect l="l" t="t" r="r" b="b"/>
            <a:pathLst>
              <a:path w="267529" h="267529">
                <a:moveTo>
                  <a:pt x="0" y="0"/>
                </a:moveTo>
                <a:lnTo>
                  <a:pt x="267529" y="0"/>
                </a:lnTo>
                <a:lnTo>
                  <a:pt x="267529" y="267529"/>
                </a:lnTo>
                <a:lnTo>
                  <a:pt x="0" y="2675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618047" y="7854907"/>
            <a:ext cx="267529" cy="267529"/>
          </a:xfrm>
          <a:custGeom>
            <a:avLst/>
            <a:gdLst/>
            <a:ahLst/>
            <a:cxnLst/>
            <a:rect l="l" t="t" r="r" b="b"/>
            <a:pathLst>
              <a:path w="267529" h="267529">
                <a:moveTo>
                  <a:pt x="0" y="0"/>
                </a:moveTo>
                <a:lnTo>
                  <a:pt x="267529" y="0"/>
                </a:lnTo>
                <a:lnTo>
                  <a:pt x="267529" y="267529"/>
                </a:lnTo>
                <a:lnTo>
                  <a:pt x="0" y="2675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8" name="Group 8"/>
          <p:cNvGrpSpPr/>
          <p:nvPr/>
        </p:nvGrpSpPr>
        <p:grpSpPr>
          <a:xfrm>
            <a:off x="11423583" y="1822930"/>
            <a:ext cx="5246370" cy="6641140"/>
            <a:chOff x="0" y="0"/>
            <a:chExt cx="812800" cy="1028886"/>
          </a:xfrm>
        </p:grpSpPr>
        <p:sp>
          <p:nvSpPr>
            <p:cNvPr id="9" name="Freeform 9"/>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5"/>
              <a:stretch>
                <a:fillRect l="-71196" t="-17661" r="-69679"/>
              </a:stretch>
            </a:blipFill>
            <a:ln w="38100" cap="sq">
              <a:solidFill>
                <a:srgbClr val="FA40BD"/>
              </a:solidFill>
              <a:prstDash val="solid"/>
              <a:miter/>
            </a:ln>
          </p:spPr>
        </p:sp>
      </p:grpSp>
      <p:sp>
        <p:nvSpPr>
          <p:cNvPr id="10" name="Freeform 10"/>
          <p:cNvSpPr/>
          <p:nvPr/>
        </p:nvSpPr>
        <p:spPr>
          <a:xfrm>
            <a:off x="10873796"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6120166"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TextBox 12"/>
          <p:cNvSpPr txBox="1"/>
          <p:nvPr/>
        </p:nvSpPr>
        <p:spPr>
          <a:xfrm>
            <a:off x="1636718" y="1946755"/>
            <a:ext cx="9121985" cy="930450"/>
          </a:xfrm>
          <a:prstGeom prst="rect">
            <a:avLst/>
          </a:prstGeom>
        </p:spPr>
        <p:txBody>
          <a:bodyPr lIns="0" tIns="0" rIns="0" bIns="0" rtlCol="0" anchor="t">
            <a:spAutoFit/>
          </a:bodyPr>
          <a:lstStyle/>
          <a:p>
            <a:pPr algn="l">
              <a:lnSpc>
                <a:spcPts val="7013"/>
              </a:lnSpc>
            </a:pPr>
            <a:r>
              <a:rPr lang="en-US" sz="6944" b="1" spc="-41">
                <a:solidFill>
                  <a:srgbClr val="FA40BD"/>
                </a:solidFill>
                <a:latin typeface="Montserrat Bold"/>
                <a:ea typeface="Montserrat Bold"/>
                <a:cs typeface="Montserrat Bold"/>
                <a:sym typeface="Montserrat Bold"/>
              </a:rPr>
              <a:t>About the Event</a:t>
            </a:r>
          </a:p>
        </p:txBody>
      </p:sp>
      <p:sp>
        <p:nvSpPr>
          <p:cNvPr id="13" name="TextBox 13"/>
          <p:cNvSpPr txBox="1"/>
          <p:nvPr/>
        </p:nvSpPr>
        <p:spPr>
          <a:xfrm>
            <a:off x="1636718" y="3093422"/>
            <a:ext cx="8907038" cy="6542141"/>
          </a:xfrm>
          <a:prstGeom prst="rect">
            <a:avLst/>
          </a:prstGeom>
        </p:spPr>
        <p:txBody>
          <a:bodyPr lIns="0" tIns="0" rIns="0" bIns="0" rtlCol="0" anchor="t">
            <a:spAutoFit/>
          </a:bodyPr>
          <a:lstStyle/>
          <a:p>
            <a:pPr algn="just">
              <a:lnSpc>
                <a:spcPts val="3234"/>
              </a:lnSpc>
            </a:pPr>
            <a:r>
              <a:rPr lang="en-US" sz="2310" b="1">
                <a:solidFill>
                  <a:srgbClr val="FFFFFF"/>
                </a:solidFill>
                <a:latin typeface="Montserrat Bold"/>
                <a:ea typeface="Montserrat Bold"/>
                <a:cs typeface="Montserrat Bold"/>
                <a:sym typeface="Montserrat Bold"/>
              </a:rPr>
              <a:t>We invite you to participate in the Saudi International Fashion Gateway (SIFG) 2026 – the definitive trade exhibition connecting international fashion brands, designers, and manufacturers with the booming Saudi and GCC markets. This is not just an exhibition; it is a strategic market-entry platform designed to facilitate orders, forge partnerships, secure investment, and establish long-term presence in the world's most promising emerging fashion economy.</a:t>
            </a:r>
          </a:p>
          <a:p>
            <a:pPr algn="just">
              <a:lnSpc>
                <a:spcPts val="3234"/>
              </a:lnSpc>
            </a:pPr>
            <a:endParaRPr lang="en-US" sz="2310" b="1">
              <a:solidFill>
                <a:srgbClr val="FFFFFF"/>
              </a:solidFill>
              <a:latin typeface="Montserrat Bold"/>
              <a:ea typeface="Montserrat Bold"/>
              <a:cs typeface="Montserrat Bold"/>
              <a:sym typeface="Montserrat Bold"/>
            </a:endParaRPr>
          </a:p>
          <a:p>
            <a:pPr algn="just">
              <a:lnSpc>
                <a:spcPts val="3234"/>
              </a:lnSpc>
            </a:pPr>
            <a:r>
              <a:rPr lang="en-US" sz="2310" b="1">
                <a:solidFill>
                  <a:srgbClr val="FFFFFF"/>
                </a:solidFill>
                <a:latin typeface="Montserrat Bold"/>
                <a:ea typeface="Montserrat Bold"/>
                <a:cs typeface="Montserrat Bold"/>
                <a:sym typeface="Montserrat Bold"/>
              </a:rPr>
              <a:t>Saudi Arabia, under Vision 2030, is transforming into a global fashion and luxury hub. With a consumer base that is young, digitally-savvy, and has one of the highest per-capita spending rates on fashion globally, the opportunity for international brands is unprecedented.</a:t>
            </a:r>
          </a:p>
          <a:p>
            <a:pPr algn="just">
              <a:lnSpc>
                <a:spcPts val="3234"/>
              </a:lnSpc>
            </a:pPr>
            <a:endParaRPr lang="en-US" sz="2310" b="1">
              <a:solidFill>
                <a:srgbClr val="FFFFFF"/>
              </a:solidFill>
              <a:latin typeface="Montserrat Bold"/>
              <a:ea typeface="Montserrat Bold"/>
              <a:cs typeface="Montserrat Bold"/>
              <a:sym typeface="Montserrat Bold"/>
            </a:endParaRPr>
          </a:p>
        </p:txBody>
      </p:sp>
      <p:sp>
        <p:nvSpPr>
          <p:cNvPr id="14" name="Freeform 14"/>
          <p:cNvSpPr/>
          <p:nvPr/>
        </p:nvSpPr>
        <p:spPr>
          <a:xfrm>
            <a:off x="0" y="0"/>
            <a:ext cx="1662676" cy="1662676"/>
          </a:xfrm>
          <a:custGeom>
            <a:avLst/>
            <a:gdLst/>
            <a:ahLst/>
            <a:cxnLst/>
            <a:rect l="l" t="t" r="r" b="b"/>
            <a:pathLst>
              <a:path w="1662676" h="1662676">
                <a:moveTo>
                  <a:pt x="0" y="0"/>
                </a:moveTo>
                <a:lnTo>
                  <a:pt x="1662676" y="0"/>
                </a:lnTo>
                <a:lnTo>
                  <a:pt x="1662676" y="1662676"/>
                </a:lnTo>
                <a:lnTo>
                  <a:pt x="0" y="1662676"/>
                </a:lnTo>
                <a:lnTo>
                  <a:pt x="0" y="0"/>
                </a:lnTo>
                <a:close/>
              </a:path>
            </a:pathLst>
          </a:custGeom>
          <a:blipFill>
            <a:blip r:embed="rId6"/>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6666" b="-16666"/>
            </a:stretch>
          </a:blipFill>
        </p:spPr>
      </p:sp>
      <p:grpSp>
        <p:nvGrpSpPr>
          <p:cNvPr id="3" name="Group 3"/>
          <p:cNvGrpSpPr/>
          <p:nvPr/>
        </p:nvGrpSpPr>
        <p:grpSpPr>
          <a:xfrm>
            <a:off x="-3608962" y="-1210656"/>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815567" y="2116300"/>
            <a:ext cx="6370876" cy="3823435"/>
            <a:chOff x="0" y="0"/>
            <a:chExt cx="987015" cy="592350"/>
          </a:xfrm>
        </p:grpSpPr>
        <p:sp>
          <p:nvSpPr>
            <p:cNvPr id="7" name="Freeform 7"/>
            <p:cNvSpPr/>
            <p:nvPr/>
          </p:nvSpPr>
          <p:spPr>
            <a:xfrm>
              <a:off x="0" y="0"/>
              <a:ext cx="987015" cy="592350"/>
            </a:xfrm>
            <a:custGeom>
              <a:avLst/>
              <a:gdLst/>
              <a:ahLst/>
              <a:cxnLst/>
              <a:rect l="l" t="t" r="r" b="b"/>
              <a:pathLst>
                <a:path w="987015" h="592350">
                  <a:moveTo>
                    <a:pt x="0" y="0"/>
                  </a:moveTo>
                  <a:lnTo>
                    <a:pt x="987015" y="0"/>
                  </a:lnTo>
                  <a:lnTo>
                    <a:pt x="987015" y="592350"/>
                  </a:lnTo>
                  <a:lnTo>
                    <a:pt x="0" y="592350"/>
                  </a:lnTo>
                  <a:close/>
                </a:path>
              </a:pathLst>
            </a:custGeom>
            <a:blipFill>
              <a:blip r:embed="rId3"/>
              <a:stretch>
                <a:fillRect t="-33313" b="-33313"/>
              </a:stretch>
            </a:blipFill>
            <a:ln w="38100" cap="sq">
              <a:solidFill>
                <a:srgbClr val="FA40BD"/>
              </a:solidFill>
              <a:prstDash val="solid"/>
              <a:miter/>
            </a:ln>
          </p:spPr>
        </p:sp>
      </p:grpSp>
      <p:sp>
        <p:nvSpPr>
          <p:cNvPr id="8" name="Freeform 8"/>
          <p:cNvSpPr/>
          <p:nvPr/>
        </p:nvSpPr>
        <p:spPr>
          <a:xfrm>
            <a:off x="265780" y="156651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7129367" y="1273284"/>
            <a:ext cx="1099574" cy="1099574"/>
          </a:xfrm>
          <a:custGeom>
            <a:avLst/>
            <a:gdLst/>
            <a:ahLst/>
            <a:cxnLst/>
            <a:rect l="l" t="t" r="r" b="b"/>
            <a:pathLst>
              <a:path w="1099574" h="1099574">
                <a:moveTo>
                  <a:pt x="0" y="0"/>
                </a:moveTo>
                <a:lnTo>
                  <a:pt x="1099574" y="0"/>
                </a:lnTo>
                <a:lnTo>
                  <a:pt x="1099574" y="1099575"/>
                </a:lnTo>
                <a:lnTo>
                  <a:pt x="0" y="10995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815567" y="6740050"/>
            <a:ext cx="6309059"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Why Sponsor IFG 2026?</a:t>
            </a:r>
          </a:p>
        </p:txBody>
      </p:sp>
      <p:sp>
        <p:nvSpPr>
          <p:cNvPr id="11" name="TextBox 11"/>
          <p:cNvSpPr txBox="1"/>
          <p:nvPr/>
        </p:nvSpPr>
        <p:spPr>
          <a:xfrm>
            <a:off x="7525004" y="5647889"/>
            <a:ext cx="1173596" cy="327099"/>
          </a:xfrm>
          <a:prstGeom prst="rect">
            <a:avLst/>
          </a:prstGeom>
        </p:spPr>
        <p:txBody>
          <a:bodyPr lIns="0" tIns="0" rIns="0" bIns="0" rtlCol="0" anchor="t">
            <a:spAutoFit/>
          </a:bodyPr>
          <a:lstStyle/>
          <a:p>
            <a:pPr algn="l">
              <a:lnSpc>
                <a:spcPts val="2524"/>
              </a:lnSpc>
            </a:pPr>
            <a:r>
              <a:rPr lang="en-US" sz="2499" b="1" spc="-14">
                <a:solidFill>
                  <a:srgbClr val="FA40BD"/>
                </a:solidFill>
                <a:latin typeface="Montserrat Bold"/>
                <a:ea typeface="Montserrat Bold"/>
                <a:cs typeface="Montserrat Bold"/>
                <a:sym typeface="Montserrat Bold"/>
              </a:rPr>
              <a:t>01.</a:t>
            </a:r>
          </a:p>
        </p:txBody>
      </p:sp>
      <p:sp>
        <p:nvSpPr>
          <p:cNvPr id="12" name="TextBox 12"/>
          <p:cNvSpPr txBox="1"/>
          <p:nvPr/>
        </p:nvSpPr>
        <p:spPr>
          <a:xfrm>
            <a:off x="7525004" y="6288773"/>
            <a:ext cx="1173596" cy="327099"/>
          </a:xfrm>
          <a:prstGeom prst="rect">
            <a:avLst/>
          </a:prstGeom>
        </p:spPr>
        <p:txBody>
          <a:bodyPr lIns="0" tIns="0" rIns="0" bIns="0" rtlCol="0" anchor="t">
            <a:spAutoFit/>
          </a:bodyPr>
          <a:lstStyle/>
          <a:p>
            <a:pPr algn="l">
              <a:lnSpc>
                <a:spcPts val="2524"/>
              </a:lnSpc>
            </a:pPr>
            <a:r>
              <a:rPr lang="en-US" sz="2499" b="1" spc="-14">
                <a:solidFill>
                  <a:srgbClr val="FA40BD"/>
                </a:solidFill>
                <a:latin typeface="Montserrat Bold"/>
                <a:ea typeface="Montserrat Bold"/>
                <a:cs typeface="Montserrat Bold"/>
                <a:sym typeface="Montserrat Bold"/>
              </a:rPr>
              <a:t>02.</a:t>
            </a:r>
          </a:p>
        </p:txBody>
      </p:sp>
      <p:sp>
        <p:nvSpPr>
          <p:cNvPr id="13" name="TextBox 13"/>
          <p:cNvSpPr txBox="1"/>
          <p:nvPr/>
        </p:nvSpPr>
        <p:spPr>
          <a:xfrm>
            <a:off x="7525004" y="6977822"/>
            <a:ext cx="1173596" cy="327099"/>
          </a:xfrm>
          <a:prstGeom prst="rect">
            <a:avLst/>
          </a:prstGeom>
        </p:spPr>
        <p:txBody>
          <a:bodyPr lIns="0" tIns="0" rIns="0" bIns="0" rtlCol="0" anchor="t">
            <a:spAutoFit/>
          </a:bodyPr>
          <a:lstStyle/>
          <a:p>
            <a:pPr algn="l">
              <a:lnSpc>
                <a:spcPts val="2524"/>
              </a:lnSpc>
            </a:pPr>
            <a:r>
              <a:rPr lang="en-US" sz="2499" b="1" spc="-14">
                <a:solidFill>
                  <a:srgbClr val="FA40BD"/>
                </a:solidFill>
                <a:latin typeface="Montserrat Bold"/>
                <a:ea typeface="Montserrat Bold"/>
                <a:cs typeface="Montserrat Bold"/>
                <a:sym typeface="Montserrat Bold"/>
              </a:rPr>
              <a:t>03.</a:t>
            </a:r>
          </a:p>
        </p:txBody>
      </p:sp>
      <p:sp>
        <p:nvSpPr>
          <p:cNvPr id="14" name="TextBox 14"/>
          <p:cNvSpPr txBox="1"/>
          <p:nvPr/>
        </p:nvSpPr>
        <p:spPr>
          <a:xfrm>
            <a:off x="7525004" y="8026927"/>
            <a:ext cx="1173596" cy="327099"/>
          </a:xfrm>
          <a:prstGeom prst="rect">
            <a:avLst/>
          </a:prstGeom>
        </p:spPr>
        <p:txBody>
          <a:bodyPr lIns="0" tIns="0" rIns="0" bIns="0" rtlCol="0" anchor="t">
            <a:spAutoFit/>
          </a:bodyPr>
          <a:lstStyle/>
          <a:p>
            <a:pPr algn="l">
              <a:lnSpc>
                <a:spcPts val="2524"/>
              </a:lnSpc>
            </a:pPr>
            <a:r>
              <a:rPr lang="en-US" sz="2499" b="1" spc="-14">
                <a:solidFill>
                  <a:srgbClr val="FA40BD"/>
                </a:solidFill>
                <a:latin typeface="Montserrat Bold"/>
                <a:ea typeface="Montserrat Bold"/>
                <a:cs typeface="Montserrat Bold"/>
                <a:sym typeface="Montserrat Bold"/>
              </a:rPr>
              <a:t>04.</a:t>
            </a:r>
          </a:p>
        </p:txBody>
      </p:sp>
      <p:sp>
        <p:nvSpPr>
          <p:cNvPr id="15" name="TextBox 15"/>
          <p:cNvSpPr txBox="1"/>
          <p:nvPr/>
        </p:nvSpPr>
        <p:spPr>
          <a:xfrm>
            <a:off x="7525004" y="1999173"/>
            <a:ext cx="9929180" cy="2724359"/>
          </a:xfrm>
          <a:prstGeom prst="rect">
            <a:avLst/>
          </a:prstGeom>
        </p:spPr>
        <p:txBody>
          <a:bodyPr lIns="0" tIns="0" rIns="0" bIns="0" rtlCol="0" anchor="t">
            <a:spAutoFit/>
          </a:bodyPr>
          <a:lstStyle/>
          <a:p>
            <a:pPr algn="just">
              <a:lnSpc>
                <a:spcPts val="3124"/>
              </a:lnSpc>
            </a:pPr>
            <a:r>
              <a:rPr lang="en-US" sz="2231" b="1">
                <a:solidFill>
                  <a:srgbClr val="FFFFFF"/>
                </a:solidFill>
                <a:latin typeface="Montserrat Bold"/>
                <a:ea typeface="Montserrat Bold"/>
                <a:cs typeface="Montserrat Bold"/>
                <a:sym typeface="Montserrat Bold"/>
              </a:rPr>
              <a:t>The International Fashion Gateway (IFG) 2026 is not just an exhibition—it is the definitive platform connecting global fashion innovation with the booming Saudi and GCC markets. As Saudi Arabia accelerates its transformation under Vision 2030, the fashion sector is poised to become a global hub for luxury, innovation, and investment. </a:t>
            </a:r>
          </a:p>
          <a:p>
            <a:pPr algn="just">
              <a:lnSpc>
                <a:spcPts val="3124"/>
              </a:lnSpc>
            </a:pPr>
            <a:endParaRPr lang="en-US" sz="2231" b="1">
              <a:solidFill>
                <a:srgbClr val="FFFFFF"/>
              </a:solidFill>
              <a:latin typeface="Montserrat Bold"/>
              <a:ea typeface="Montserrat Bold"/>
              <a:cs typeface="Montserrat Bold"/>
              <a:sym typeface="Montserrat Bold"/>
            </a:endParaRPr>
          </a:p>
        </p:txBody>
      </p:sp>
      <p:sp>
        <p:nvSpPr>
          <p:cNvPr id="16" name="TextBox 16"/>
          <p:cNvSpPr txBox="1"/>
          <p:nvPr/>
        </p:nvSpPr>
        <p:spPr>
          <a:xfrm>
            <a:off x="8490114" y="5569881"/>
            <a:ext cx="8635810" cy="363942"/>
          </a:xfrm>
          <a:prstGeom prst="rect">
            <a:avLst/>
          </a:prstGeom>
        </p:spPr>
        <p:txBody>
          <a:bodyPr lIns="0" tIns="0" rIns="0" bIns="0" rtlCol="0" anchor="t">
            <a:spAutoFit/>
          </a:bodyPr>
          <a:lstStyle/>
          <a:p>
            <a:pPr algn="l">
              <a:lnSpc>
                <a:spcPts val="3040"/>
              </a:lnSpc>
            </a:pPr>
            <a:r>
              <a:rPr lang="en-US" sz="2171" spc="-10">
                <a:solidFill>
                  <a:srgbClr val="FFFFFF"/>
                </a:solidFill>
                <a:latin typeface="Montserrat"/>
                <a:ea typeface="Montserrat"/>
                <a:cs typeface="Montserrat"/>
                <a:sym typeface="Montserrat"/>
              </a:rPr>
              <a:t>A $20+ billion fashion market projected for 2026</a:t>
            </a:r>
          </a:p>
        </p:txBody>
      </p:sp>
      <p:sp>
        <p:nvSpPr>
          <p:cNvPr id="17" name="TextBox 17"/>
          <p:cNvSpPr txBox="1"/>
          <p:nvPr/>
        </p:nvSpPr>
        <p:spPr>
          <a:xfrm>
            <a:off x="8490114" y="6252918"/>
            <a:ext cx="9198347" cy="363942"/>
          </a:xfrm>
          <a:prstGeom prst="rect">
            <a:avLst/>
          </a:prstGeom>
        </p:spPr>
        <p:txBody>
          <a:bodyPr lIns="0" tIns="0" rIns="0" bIns="0" rtlCol="0" anchor="t">
            <a:spAutoFit/>
          </a:bodyPr>
          <a:lstStyle/>
          <a:p>
            <a:pPr algn="l">
              <a:lnSpc>
                <a:spcPts val="3040"/>
              </a:lnSpc>
            </a:pPr>
            <a:r>
              <a:rPr lang="en-US" sz="2171" spc="-10">
                <a:solidFill>
                  <a:srgbClr val="FFFFFF"/>
                </a:solidFill>
                <a:latin typeface="Montserrat"/>
                <a:ea typeface="Montserrat"/>
                <a:cs typeface="Montserrat"/>
                <a:sym typeface="Montserrat"/>
              </a:rPr>
              <a:t>The world’s fastest-growing luxury and modest fashion demand.</a:t>
            </a:r>
          </a:p>
        </p:txBody>
      </p:sp>
      <p:sp>
        <p:nvSpPr>
          <p:cNvPr id="18" name="TextBox 18"/>
          <p:cNvSpPr txBox="1"/>
          <p:nvPr/>
        </p:nvSpPr>
        <p:spPr>
          <a:xfrm>
            <a:off x="8490114" y="7003921"/>
            <a:ext cx="8934659" cy="744942"/>
          </a:xfrm>
          <a:prstGeom prst="rect">
            <a:avLst/>
          </a:prstGeom>
        </p:spPr>
        <p:txBody>
          <a:bodyPr lIns="0" tIns="0" rIns="0" bIns="0" rtlCol="0" anchor="t">
            <a:spAutoFit/>
          </a:bodyPr>
          <a:lstStyle/>
          <a:p>
            <a:pPr algn="l">
              <a:lnSpc>
                <a:spcPts val="3040"/>
              </a:lnSpc>
            </a:pPr>
            <a:r>
              <a:rPr lang="en-US" sz="2171" spc="-10">
                <a:solidFill>
                  <a:srgbClr val="FFFFFF"/>
                </a:solidFill>
                <a:latin typeface="Montserrat"/>
                <a:ea typeface="Montserrat"/>
                <a:cs typeface="Montserrat"/>
                <a:sym typeface="Montserrat"/>
              </a:rPr>
              <a:t>A government-backed initiative supported by the Saudi Fashion Commission.</a:t>
            </a:r>
          </a:p>
        </p:txBody>
      </p:sp>
      <p:sp>
        <p:nvSpPr>
          <p:cNvPr id="19" name="TextBox 19"/>
          <p:cNvSpPr txBox="1"/>
          <p:nvPr/>
        </p:nvSpPr>
        <p:spPr>
          <a:xfrm>
            <a:off x="8475115" y="7963494"/>
            <a:ext cx="8934659" cy="744942"/>
          </a:xfrm>
          <a:prstGeom prst="rect">
            <a:avLst/>
          </a:prstGeom>
        </p:spPr>
        <p:txBody>
          <a:bodyPr lIns="0" tIns="0" rIns="0" bIns="0" rtlCol="0" anchor="t">
            <a:spAutoFit/>
          </a:bodyPr>
          <a:lstStyle/>
          <a:p>
            <a:pPr algn="l">
              <a:lnSpc>
                <a:spcPts val="3040"/>
              </a:lnSpc>
            </a:pPr>
            <a:r>
              <a:rPr lang="en-US" sz="2171" spc="-10">
                <a:solidFill>
                  <a:srgbClr val="FFFFFF"/>
                </a:solidFill>
                <a:latin typeface="Montserrat"/>
                <a:ea typeface="Montserrat"/>
                <a:cs typeface="Montserrat"/>
                <a:sym typeface="Montserrat"/>
              </a:rPr>
              <a:t>A curated audience of elite buyers, investors, and industry leaders.</a:t>
            </a:r>
          </a:p>
        </p:txBody>
      </p:sp>
      <p:sp>
        <p:nvSpPr>
          <p:cNvPr id="20" name="TextBox 20"/>
          <p:cNvSpPr txBox="1"/>
          <p:nvPr/>
        </p:nvSpPr>
        <p:spPr>
          <a:xfrm>
            <a:off x="7525004" y="4919446"/>
            <a:ext cx="9929180" cy="464020"/>
          </a:xfrm>
          <a:prstGeom prst="rect">
            <a:avLst/>
          </a:prstGeom>
        </p:spPr>
        <p:txBody>
          <a:bodyPr lIns="0" tIns="0" rIns="0" bIns="0" rtlCol="0" anchor="t">
            <a:spAutoFit/>
          </a:bodyPr>
          <a:lstStyle/>
          <a:p>
            <a:pPr algn="just">
              <a:lnSpc>
                <a:spcPts val="3824"/>
              </a:lnSpc>
            </a:pPr>
            <a:r>
              <a:rPr lang="en-US" sz="2731" b="1" u="sng">
                <a:solidFill>
                  <a:srgbClr val="FFFFFF"/>
                </a:solidFill>
                <a:latin typeface="Montserrat Bold"/>
                <a:ea typeface="Montserrat Bold"/>
                <a:cs typeface="Montserrat Bold"/>
                <a:sym typeface="Montserrat Bold"/>
              </a:rPr>
              <a:t>Sponsoring IFG 2026 means aligning your brand with: </a:t>
            </a:r>
          </a:p>
        </p:txBody>
      </p:sp>
      <p:sp>
        <p:nvSpPr>
          <p:cNvPr id="21" name="TextBox 21"/>
          <p:cNvSpPr txBox="1"/>
          <p:nvPr/>
        </p:nvSpPr>
        <p:spPr>
          <a:xfrm>
            <a:off x="815567" y="9182709"/>
            <a:ext cx="16638617" cy="620572"/>
          </a:xfrm>
          <a:prstGeom prst="rect">
            <a:avLst/>
          </a:prstGeom>
        </p:spPr>
        <p:txBody>
          <a:bodyPr lIns="0" tIns="0" rIns="0" bIns="0" rtlCol="0" anchor="t">
            <a:spAutoFit/>
          </a:bodyPr>
          <a:lstStyle/>
          <a:p>
            <a:pPr algn="just">
              <a:lnSpc>
                <a:spcPts val="2458"/>
              </a:lnSpc>
              <a:spcBef>
                <a:spcPct val="0"/>
              </a:spcBef>
            </a:pPr>
            <a:r>
              <a:rPr lang="en-US" sz="2434">
                <a:solidFill>
                  <a:srgbClr val="FFFFFF"/>
                </a:solidFill>
                <a:latin typeface="Montserrat"/>
                <a:ea typeface="Montserrat"/>
                <a:cs typeface="Montserrat"/>
                <a:sym typeface="Montserrat"/>
              </a:rPr>
              <a:t>By partnering with us, you will gain unparalleled access to the heart of Saudi Arabia’s fashion revolution while amplifying your brand’s visibility, credibility, and influence across the region. </a:t>
            </a:r>
          </a:p>
        </p:txBody>
      </p:sp>
      <p:sp>
        <p:nvSpPr>
          <p:cNvPr id="22" name="Freeform 22"/>
          <p:cNvSpPr/>
          <p:nvPr/>
        </p:nvSpPr>
        <p:spPr>
          <a:xfrm>
            <a:off x="0" y="0"/>
            <a:ext cx="1662676" cy="1662676"/>
          </a:xfrm>
          <a:custGeom>
            <a:avLst/>
            <a:gdLst/>
            <a:ahLst/>
            <a:cxnLst/>
            <a:rect l="l" t="t" r="r" b="b"/>
            <a:pathLst>
              <a:path w="1662676" h="1662676">
                <a:moveTo>
                  <a:pt x="0" y="0"/>
                </a:moveTo>
                <a:lnTo>
                  <a:pt x="1662676" y="0"/>
                </a:lnTo>
                <a:lnTo>
                  <a:pt x="1662676" y="1662676"/>
                </a:lnTo>
                <a:lnTo>
                  <a:pt x="0" y="1662676"/>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875879" y="1929522"/>
            <a:ext cx="8868470" cy="1029941"/>
          </a:xfrm>
          <a:prstGeom prst="rect">
            <a:avLst/>
          </a:prstGeom>
        </p:spPr>
        <p:txBody>
          <a:bodyPr lIns="0" tIns="0" rIns="0" bIns="0" rtlCol="0" anchor="t">
            <a:spAutoFit/>
          </a:bodyPr>
          <a:lstStyle/>
          <a:p>
            <a:pPr algn="l">
              <a:lnSpc>
                <a:spcPts val="4032"/>
              </a:lnSpc>
            </a:pPr>
            <a:r>
              <a:rPr lang="en-US" sz="3992" b="1" spc="-23">
                <a:solidFill>
                  <a:srgbClr val="FA40BD"/>
                </a:solidFill>
                <a:latin typeface="Montserrat Bold"/>
                <a:ea typeface="Montserrat Bold"/>
                <a:cs typeface="Montserrat Bold"/>
                <a:sym typeface="Montserrat Bold"/>
              </a:rPr>
              <a:t>The IFG 2026 Advantage: </a:t>
            </a:r>
          </a:p>
          <a:p>
            <a:pPr algn="l">
              <a:lnSpc>
                <a:spcPts val="4032"/>
              </a:lnSpc>
            </a:pPr>
            <a:r>
              <a:rPr lang="en-US" sz="3992" b="1" spc="-23">
                <a:solidFill>
                  <a:srgbClr val="FA40BD"/>
                </a:solidFill>
                <a:latin typeface="Montserrat Bold"/>
                <a:ea typeface="Montserrat Bold"/>
                <a:cs typeface="Montserrat Bold"/>
                <a:sym typeface="Montserrat Bold"/>
              </a:rPr>
              <a:t>What Makes This Event Unique?</a:t>
            </a:r>
          </a:p>
        </p:txBody>
      </p:sp>
      <p:grpSp>
        <p:nvGrpSpPr>
          <p:cNvPr id="7" name="Group 7"/>
          <p:cNvGrpSpPr/>
          <p:nvPr/>
        </p:nvGrpSpPr>
        <p:grpSpPr>
          <a:xfrm>
            <a:off x="10958864" y="1822930"/>
            <a:ext cx="5246370" cy="6641140"/>
            <a:chOff x="0" y="0"/>
            <a:chExt cx="812800" cy="1028886"/>
          </a:xfrm>
        </p:grpSpPr>
        <p:sp>
          <p:nvSpPr>
            <p:cNvPr id="8" name="Freeform 8"/>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9" name="Freeform 9"/>
          <p:cNvSpPr/>
          <p:nvPr/>
        </p:nvSpPr>
        <p:spPr>
          <a:xfrm>
            <a:off x="10409077"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655447"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1875879" y="3843864"/>
            <a:ext cx="8647575" cy="1271740"/>
          </a:xfrm>
          <a:prstGeom prst="rect">
            <a:avLst/>
          </a:prstGeom>
        </p:spPr>
        <p:txBody>
          <a:bodyPr lIns="0" tIns="0" rIns="0" bIns="0" rtlCol="0" anchor="t">
            <a:spAutoFit/>
          </a:bodyPr>
          <a:lstStyle/>
          <a:p>
            <a:pPr algn="just">
              <a:lnSpc>
                <a:spcPts val="3404"/>
              </a:lnSpc>
            </a:pPr>
            <a:r>
              <a:rPr lang="en-US" sz="2431">
                <a:solidFill>
                  <a:srgbClr val="FFFFFF"/>
                </a:solidFill>
                <a:latin typeface="Montserrat Light"/>
                <a:ea typeface="Montserrat Light"/>
                <a:cs typeface="Montserrat Light"/>
                <a:sym typeface="Montserrat Light"/>
              </a:rPr>
              <a:t>IFG 2026 is designed as a strategic gateway for international brands to enter and thrive in Saudi Arabia. Our platform offers: </a:t>
            </a:r>
          </a:p>
        </p:txBody>
      </p:sp>
      <p:sp>
        <p:nvSpPr>
          <p:cNvPr id="12" name="TextBox 12"/>
          <p:cNvSpPr txBox="1"/>
          <p:nvPr/>
        </p:nvSpPr>
        <p:spPr>
          <a:xfrm>
            <a:off x="1919942" y="5526944"/>
            <a:ext cx="2559641" cy="356235"/>
          </a:xfrm>
          <a:prstGeom prst="rect">
            <a:avLst/>
          </a:prstGeom>
        </p:spPr>
        <p:txBody>
          <a:bodyPr lIns="0" tIns="0" rIns="0" bIns="0" rtlCol="0" anchor="t">
            <a:spAutoFit/>
          </a:bodyPr>
          <a:lstStyle/>
          <a:p>
            <a:pPr algn="l">
              <a:lnSpc>
                <a:spcPts val="2939"/>
              </a:lnSpc>
            </a:pPr>
            <a:r>
              <a:rPr lang="en-US" sz="2099" b="1">
                <a:solidFill>
                  <a:srgbClr val="FA40BD"/>
                </a:solidFill>
                <a:latin typeface="Montserrat Bold"/>
                <a:ea typeface="Montserrat Bold"/>
                <a:cs typeface="Montserrat Bold"/>
                <a:sym typeface="Montserrat Bold"/>
              </a:rPr>
              <a:t>Pre-vetted buyers</a:t>
            </a:r>
          </a:p>
        </p:txBody>
      </p:sp>
      <p:sp>
        <p:nvSpPr>
          <p:cNvPr id="13" name="TextBox 13"/>
          <p:cNvSpPr txBox="1"/>
          <p:nvPr/>
        </p:nvSpPr>
        <p:spPr>
          <a:xfrm>
            <a:off x="1919942" y="6989805"/>
            <a:ext cx="3721839"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Dedicated matchmaking</a:t>
            </a:r>
          </a:p>
        </p:txBody>
      </p:sp>
      <p:sp>
        <p:nvSpPr>
          <p:cNvPr id="14" name="TextBox 14"/>
          <p:cNvSpPr txBox="1"/>
          <p:nvPr/>
        </p:nvSpPr>
        <p:spPr>
          <a:xfrm>
            <a:off x="1919942" y="5852520"/>
            <a:ext cx="8603512" cy="727710"/>
          </a:xfrm>
          <a:prstGeom prst="rect">
            <a:avLst/>
          </a:prstGeom>
        </p:spPr>
        <p:txBody>
          <a:bodyPr lIns="0" tIns="0" rIns="0" bIns="0" rtlCol="0" anchor="t">
            <a:spAutoFit/>
          </a:bodyPr>
          <a:lstStyle/>
          <a:p>
            <a:pPr algn="just">
              <a:lnSpc>
                <a:spcPts val="2939"/>
              </a:lnSpc>
            </a:pPr>
            <a:r>
              <a:rPr lang="en-US" sz="2099">
                <a:solidFill>
                  <a:srgbClr val="FFFFFF"/>
                </a:solidFill>
                <a:latin typeface="Montserrat"/>
                <a:ea typeface="Montserrat"/>
                <a:cs typeface="Montserrat"/>
                <a:sym typeface="Montserrat"/>
              </a:rPr>
              <a:t>·from the GCC’s top retail chains, e-commerce giants, and franchise investors.</a:t>
            </a:r>
          </a:p>
        </p:txBody>
      </p:sp>
      <p:sp>
        <p:nvSpPr>
          <p:cNvPr id="15" name="TextBox 15"/>
          <p:cNvSpPr txBox="1"/>
          <p:nvPr/>
        </p:nvSpPr>
        <p:spPr>
          <a:xfrm>
            <a:off x="1919942" y="8532379"/>
            <a:ext cx="3943210"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Exclusive networking</a:t>
            </a:r>
          </a:p>
        </p:txBody>
      </p:sp>
      <p:sp>
        <p:nvSpPr>
          <p:cNvPr id="16" name="TextBox 16"/>
          <p:cNvSpPr txBox="1"/>
          <p:nvPr/>
        </p:nvSpPr>
        <p:spPr>
          <a:xfrm>
            <a:off x="1919942" y="3264768"/>
            <a:ext cx="5934708" cy="397074"/>
          </a:xfrm>
          <a:prstGeom prst="rect">
            <a:avLst/>
          </a:prstGeom>
        </p:spPr>
        <p:txBody>
          <a:bodyPr lIns="0" tIns="0" rIns="0" bIns="0" rtlCol="0" anchor="t">
            <a:spAutoFit/>
          </a:bodyPr>
          <a:lstStyle/>
          <a:p>
            <a:pPr algn="ctr">
              <a:lnSpc>
                <a:spcPts val="3064"/>
              </a:lnSpc>
              <a:spcBef>
                <a:spcPct val="0"/>
              </a:spcBef>
            </a:pPr>
            <a:r>
              <a:rPr lang="en-US" sz="3034" b="1">
                <a:solidFill>
                  <a:srgbClr val="FFFFFF"/>
                </a:solidFill>
                <a:latin typeface="Montserrat Bold"/>
                <a:ea typeface="Montserrat Bold"/>
                <a:cs typeface="Montserrat Bold"/>
                <a:sym typeface="Montserrat Bold"/>
              </a:rPr>
              <a:t>A. Unmatched Market Access</a:t>
            </a:r>
          </a:p>
        </p:txBody>
      </p:sp>
      <p:sp>
        <p:nvSpPr>
          <p:cNvPr id="17" name="TextBox 17"/>
          <p:cNvSpPr txBox="1"/>
          <p:nvPr/>
        </p:nvSpPr>
        <p:spPr>
          <a:xfrm>
            <a:off x="1919942" y="7315157"/>
            <a:ext cx="8603512"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with Saudi investors, real estate developers, and venture capitalists.</a:t>
            </a:r>
          </a:p>
        </p:txBody>
      </p:sp>
      <p:sp>
        <p:nvSpPr>
          <p:cNvPr id="18" name="TextBox 18"/>
          <p:cNvSpPr txBox="1"/>
          <p:nvPr/>
        </p:nvSpPr>
        <p:spPr>
          <a:xfrm>
            <a:off x="1919942" y="8876818"/>
            <a:ext cx="8603512"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with government bodies, including the Saudi Fashion Commission.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875879" y="1929522"/>
            <a:ext cx="8868470" cy="1029792"/>
          </a:xfrm>
          <a:prstGeom prst="rect">
            <a:avLst/>
          </a:prstGeom>
        </p:spPr>
        <p:txBody>
          <a:bodyPr lIns="0" tIns="0" rIns="0" bIns="0" rtlCol="0" anchor="t">
            <a:spAutoFit/>
          </a:bodyPr>
          <a:lstStyle/>
          <a:p>
            <a:pPr algn="l">
              <a:lnSpc>
                <a:spcPts val="4032"/>
              </a:lnSpc>
            </a:pPr>
            <a:r>
              <a:rPr lang="en-US" sz="3992" b="1" spc="-23">
                <a:solidFill>
                  <a:srgbClr val="FA40BD"/>
                </a:solidFill>
                <a:latin typeface="Montserrat Bold"/>
                <a:ea typeface="Montserrat Bold"/>
                <a:cs typeface="Montserrat Bold"/>
                <a:sym typeface="Montserrat Bold"/>
              </a:rPr>
              <a:t>The IFG 2026 Advantage: </a:t>
            </a:r>
          </a:p>
          <a:p>
            <a:pPr algn="l">
              <a:lnSpc>
                <a:spcPts val="4032"/>
              </a:lnSpc>
            </a:pPr>
            <a:r>
              <a:rPr lang="en-US" sz="3992" b="1" spc="-23">
                <a:solidFill>
                  <a:srgbClr val="FA40BD"/>
                </a:solidFill>
                <a:latin typeface="Montserrat Bold"/>
                <a:ea typeface="Montserrat Bold"/>
                <a:cs typeface="Montserrat Bold"/>
                <a:sym typeface="Montserrat Bold"/>
              </a:rPr>
              <a:t>What Makes This Event Unique?</a:t>
            </a:r>
          </a:p>
        </p:txBody>
      </p:sp>
      <p:grpSp>
        <p:nvGrpSpPr>
          <p:cNvPr id="7" name="Group 7"/>
          <p:cNvGrpSpPr/>
          <p:nvPr/>
        </p:nvGrpSpPr>
        <p:grpSpPr>
          <a:xfrm>
            <a:off x="10958864" y="1822930"/>
            <a:ext cx="5246370" cy="6641140"/>
            <a:chOff x="0" y="0"/>
            <a:chExt cx="812800" cy="1028886"/>
          </a:xfrm>
        </p:grpSpPr>
        <p:sp>
          <p:nvSpPr>
            <p:cNvPr id="8" name="Freeform 8"/>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9" name="Freeform 9"/>
          <p:cNvSpPr/>
          <p:nvPr/>
        </p:nvSpPr>
        <p:spPr>
          <a:xfrm>
            <a:off x="10409077"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655447"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1875879" y="3843864"/>
            <a:ext cx="8647575" cy="1271740"/>
          </a:xfrm>
          <a:prstGeom prst="rect">
            <a:avLst/>
          </a:prstGeom>
        </p:spPr>
        <p:txBody>
          <a:bodyPr lIns="0" tIns="0" rIns="0" bIns="0" rtlCol="0" anchor="t">
            <a:spAutoFit/>
          </a:bodyPr>
          <a:lstStyle/>
          <a:p>
            <a:pPr algn="just">
              <a:lnSpc>
                <a:spcPts val="3404"/>
              </a:lnSpc>
            </a:pPr>
            <a:r>
              <a:rPr lang="en-US" sz="2431">
                <a:solidFill>
                  <a:srgbClr val="FFFFFF"/>
                </a:solidFill>
                <a:latin typeface="Montserrat Light"/>
                <a:ea typeface="Montserrat Light"/>
                <a:cs typeface="Montserrat Light"/>
                <a:sym typeface="Montserrat Light"/>
              </a:rPr>
              <a:t>Beyond the exhibition floor, IFG 2026 features high-profile events that attract media, influencers, and decision-makers: </a:t>
            </a:r>
          </a:p>
        </p:txBody>
      </p:sp>
      <p:sp>
        <p:nvSpPr>
          <p:cNvPr id="12" name="TextBox 12"/>
          <p:cNvSpPr txBox="1"/>
          <p:nvPr/>
        </p:nvSpPr>
        <p:spPr>
          <a:xfrm>
            <a:off x="1875879" y="5586015"/>
            <a:ext cx="6236166"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The “Best of IFG” Curated Ramp Walk Show</a:t>
            </a:r>
          </a:p>
        </p:txBody>
      </p:sp>
      <p:sp>
        <p:nvSpPr>
          <p:cNvPr id="13" name="TextBox 13"/>
          <p:cNvSpPr txBox="1"/>
          <p:nvPr/>
        </p:nvSpPr>
        <p:spPr>
          <a:xfrm>
            <a:off x="1845700" y="7006104"/>
            <a:ext cx="5825579"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The IFG Excellence Awards Ceremony</a:t>
            </a:r>
          </a:p>
        </p:txBody>
      </p:sp>
      <p:sp>
        <p:nvSpPr>
          <p:cNvPr id="14" name="TextBox 14"/>
          <p:cNvSpPr txBox="1"/>
          <p:nvPr/>
        </p:nvSpPr>
        <p:spPr>
          <a:xfrm>
            <a:off x="1875879" y="5911590"/>
            <a:ext cx="8677754"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A prime-time runway event showcasing the top 5 collections, judged by a panel of Saudi fashion editors and influencers.</a:t>
            </a:r>
          </a:p>
        </p:txBody>
      </p:sp>
      <p:sp>
        <p:nvSpPr>
          <p:cNvPr id="15" name="TextBox 15"/>
          <p:cNvSpPr txBox="1"/>
          <p:nvPr/>
        </p:nvSpPr>
        <p:spPr>
          <a:xfrm>
            <a:off x="1875879" y="3268677"/>
            <a:ext cx="8707934" cy="361223"/>
          </a:xfrm>
          <a:prstGeom prst="rect">
            <a:avLst/>
          </a:prstGeom>
        </p:spPr>
        <p:txBody>
          <a:bodyPr lIns="0" tIns="0" rIns="0" bIns="0" rtlCol="0" anchor="t">
            <a:spAutoFit/>
          </a:bodyPr>
          <a:lstStyle/>
          <a:p>
            <a:pPr algn="ctr">
              <a:lnSpc>
                <a:spcPts val="2761"/>
              </a:lnSpc>
              <a:spcBef>
                <a:spcPct val="0"/>
              </a:spcBef>
            </a:pPr>
            <a:r>
              <a:rPr lang="en-US" sz="2734" b="1">
                <a:solidFill>
                  <a:srgbClr val="FFFFFF"/>
                </a:solidFill>
                <a:latin typeface="Montserrat Bold"/>
                <a:ea typeface="Montserrat Bold"/>
                <a:cs typeface="Montserrat Bold"/>
                <a:sym typeface="Montserrat Bold"/>
              </a:rPr>
              <a:t>B. Exclusive Programming for Maximum Impact</a:t>
            </a:r>
          </a:p>
        </p:txBody>
      </p:sp>
      <p:sp>
        <p:nvSpPr>
          <p:cNvPr id="16" name="TextBox 16"/>
          <p:cNvSpPr txBox="1"/>
          <p:nvPr/>
        </p:nvSpPr>
        <p:spPr>
          <a:xfrm>
            <a:off x="1845700" y="7331456"/>
            <a:ext cx="8677754"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A prestigious gala dinner recognizing excellence across six award categories, from bridal wear to sustainable design.</a:t>
            </a:r>
          </a:p>
        </p:txBody>
      </p:sp>
      <p:sp>
        <p:nvSpPr>
          <p:cNvPr id="17" name="TextBox 17"/>
          <p:cNvSpPr txBox="1"/>
          <p:nvPr/>
        </p:nvSpPr>
        <p:spPr>
          <a:xfrm>
            <a:off x="1906058" y="8416445"/>
            <a:ext cx="8647575" cy="1271740"/>
          </a:xfrm>
          <a:prstGeom prst="rect">
            <a:avLst/>
          </a:prstGeom>
        </p:spPr>
        <p:txBody>
          <a:bodyPr lIns="0" tIns="0" rIns="0" bIns="0" rtlCol="0" anchor="t">
            <a:spAutoFit/>
          </a:bodyPr>
          <a:lstStyle/>
          <a:p>
            <a:pPr algn="just">
              <a:lnSpc>
                <a:spcPts val="3404"/>
              </a:lnSpc>
            </a:pPr>
            <a:r>
              <a:rPr lang="en-US" sz="2431">
                <a:solidFill>
                  <a:srgbClr val="FFFFFF"/>
                </a:solidFill>
                <a:latin typeface="Montserrat Light"/>
                <a:ea typeface="Montserrat Light"/>
                <a:cs typeface="Montserrat Light"/>
                <a:sym typeface="Montserrat Light"/>
              </a:rPr>
              <a:t>These events are not just add-ons—they are integral to the attendee experience and offer sponsors premium visibility.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875879" y="1929522"/>
            <a:ext cx="8868470" cy="1029941"/>
          </a:xfrm>
          <a:prstGeom prst="rect">
            <a:avLst/>
          </a:prstGeom>
        </p:spPr>
        <p:txBody>
          <a:bodyPr lIns="0" tIns="0" rIns="0" bIns="0" rtlCol="0" anchor="t">
            <a:spAutoFit/>
          </a:bodyPr>
          <a:lstStyle/>
          <a:p>
            <a:pPr algn="l">
              <a:lnSpc>
                <a:spcPts val="4032"/>
              </a:lnSpc>
            </a:pPr>
            <a:r>
              <a:rPr lang="en-US" sz="3992" b="1" spc="-23">
                <a:solidFill>
                  <a:srgbClr val="FA40BD"/>
                </a:solidFill>
                <a:latin typeface="Montserrat Bold"/>
                <a:ea typeface="Montserrat Bold"/>
                <a:cs typeface="Montserrat Bold"/>
                <a:sym typeface="Montserrat Bold"/>
              </a:rPr>
              <a:t>The IFG 2026 Advantage: </a:t>
            </a:r>
          </a:p>
          <a:p>
            <a:pPr algn="l">
              <a:lnSpc>
                <a:spcPts val="4032"/>
              </a:lnSpc>
            </a:pPr>
            <a:r>
              <a:rPr lang="en-US" sz="3992" b="1" spc="-23">
                <a:solidFill>
                  <a:srgbClr val="FA40BD"/>
                </a:solidFill>
                <a:latin typeface="Montserrat Bold"/>
                <a:ea typeface="Montserrat Bold"/>
                <a:cs typeface="Montserrat Bold"/>
                <a:sym typeface="Montserrat Bold"/>
              </a:rPr>
              <a:t>What Makes This Event Unique?</a:t>
            </a:r>
          </a:p>
        </p:txBody>
      </p:sp>
      <p:grpSp>
        <p:nvGrpSpPr>
          <p:cNvPr id="7" name="Group 7"/>
          <p:cNvGrpSpPr/>
          <p:nvPr/>
        </p:nvGrpSpPr>
        <p:grpSpPr>
          <a:xfrm>
            <a:off x="10958864" y="1822930"/>
            <a:ext cx="5246370" cy="6641140"/>
            <a:chOff x="0" y="0"/>
            <a:chExt cx="812800" cy="1028886"/>
          </a:xfrm>
        </p:grpSpPr>
        <p:sp>
          <p:nvSpPr>
            <p:cNvPr id="8" name="Freeform 8"/>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9" name="Freeform 9"/>
          <p:cNvSpPr/>
          <p:nvPr/>
        </p:nvSpPr>
        <p:spPr>
          <a:xfrm>
            <a:off x="10409077"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655447"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1875879" y="3843864"/>
            <a:ext cx="8647575" cy="843115"/>
          </a:xfrm>
          <a:prstGeom prst="rect">
            <a:avLst/>
          </a:prstGeom>
        </p:spPr>
        <p:txBody>
          <a:bodyPr lIns="0" tIns="0" rIns="0" bIns="0" rtlCol="0" anchor="t">
            <a:spAutoFit/>
          </a:bodyPr>
          <a:lstStyle/>
          <a:p>
            <a:pPr algn="just">
              <a:lnSpc>
                <a:spcPts val="3404"/>
              </a:lnSpc>
            </a:pPr>
            <a:r>
              <a:rPr lang="en-US" sz="2431">
                <a:solidFill>
                  <a:srgbClr val="FFFFFF"/>
                </a:solidFill>
                <a:latin typeface="Montserrat Light"/>
                <a:ea typeface="Montserrat Light"/>
                <a:cs typeface="Montserrat Light"/>
                <a:sym typeface="Montserrat Light"/>
              </a:rPr>
              <a:t>IFG 2026 offers region-specific value propositions, ensuring relevance for brands from: </a:t>
            </a:r>
          </a:p>
        </p:txBody>
      </p:sp>
      <p:sp>
        <p:nvSpPr>
          <p:cNvPr id="12" name="TextBox 12"/>
          <p:cNvSpPr txBox="1"/>
          <p:nvPr/>
        </p:nvSpPr>
        <p:spPr>
          <a:xfrm>
            <a:off x="1875879" y="5278479"/>
            <a:ext cx="2572751"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Europe</a:t>
            </a:r>
          </a:p>
        </p:txBody>
      </p:sp>
      <p:sp>
        <p:nvSpPr>
          <p:cNvPr id="13" name="TextBox 13"/>
          <p:cNvSpPr txBox="1"/>
          <p:nvPr/>
        </p:nvSpPr>
        <p:spPr>
          <a:xfrm>
            <a:off x="1875879" y="6255608"/>
            <a:ext cx="3740900"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South Asia</a:t>
            </a:r>
          </a:p>
        </p:txBody>
      </p:sp>
      <p:sp>
        <p:nvSpPr>
          <p:cNvPr id="14" name="TextBox 14"/>
          <p:cNvSpPr txBox="1"/>
          <p:nvPr/>
        </p:nvSpPr>
        <p:spPr>
          <a:xfrm>
            <a:off x="1875879" y="5604054"/>
            <a:ext cx="8647575"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(luxury and contemporary fashion).</a:t>
            </a:r>
          </a:p>
        </p:txBody>
      </p:sp>
      <p:sp>
        <p:nvSpPr>
          <p:cNvPr id="15" name="TextBox 15"/>
          <p:cNvSpPr txBox="1"/>
          <p:nvPr/>
        </p:nvSpPr>
        <p:spPr>
          <a:xfrm>
            <a:off x="1875879" y="7165840"/>
            <a:ext cx="3963405"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The GCC</a:t>
            </a:r>
          </a:p>
        </p:txBody>
      </p:sp>
      <p:sp>
        <p:nvSpPr>
          <p:cNvPr id="16" name="TextBox 16"/>
          <p:cNvSpPr txBox="1"/>
          <p:nvPr/>
        </p:nvSpPr>
        <p:spPr>
          <a:xfrm>
            <a:off x="1875879" y="3246766"/>
            <a:ext cx="7878812" cy="397074"/>
          </a:xfrm>
          <a:prstGeom prst="rect">
            <a:avLst/>
          </a:prstGeom>
        </p:spPr>
        <p:txBody>
          <a:bodyPr lIns="0" tIns="0" rIns="0" bIns="0" rtlCol="0" anchor="t">
            <a:spAutoFit/>
          </a:bodyPr>
          <a:lstStyle/>
          <a:p>
            <a:pPr algn="ctr">
              <a:lnSpc>
                <a:spcPts val="3064"/>
              </a:lnSpc>
              <a:spcBef>
                <a:spcPct val="0"/>
              </a:spcBef>
            </a:pPr>
            <a:r>
              <a:rPr lang="en-US" sz="3034" b="1">
                <a:solidFill>
                  <a:srgbClr val="FFFFFF"/>
                </a:solidFill>
                <a:latin typeface="Montserrat Bold"/>
                <a:ea typeface="Montserrat Bold"/>
                <a:cs typeface="Montserrat Bold"/>
                <a:sym typeface="Montserrat Bold"/>
              </a:rPr>
              <a:t>C. Regional Tailoring for Global Brands </a:t>
            </a:r>
          </a:p>
        </p:txBody>
      </p:sp>
      <p:sp>
        <p:nvSpPr>
          <p:cNvPr id="17" name="TextBox 17"/>
          <p:cNvSpPr txBox="1"/>
          <p:nvPr/>
        </p:nvSpPr>
        <p:spPr>
          <a:xfrm>
            <a:off x="1875879" y="6580961"/>
            <a:ext cx="8647575"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(bridal, craftsmanship, and textiles). </a:t>
            </a:r>
          </a:p>
        </p:txBody>
      </p:sp>
      <p:sp>
        <p:nvSpPr>
          <p:cNvPr id="18" name="TextBox 18"/>
          <p:cNvSpPr txBox="1"/>
          <p:nvPr/>
        </p:nvSpPr>
        <p:spPr>
          <a:xfrm>
            <a:off x="1875879" y="7510279"/>
            <a:ext cx="8647575"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(Bridal, modest fashion, cultural fusion, and haute couture).</a:t>
            </a:r>
          </a:p>
        </p:txBody>
      </p:sp>
      <p:sp>
        <p:nvSpPr>
          <p:cNvPr id="19" name="TextBox 19"/>
          <p:cNvSpPr txBox="1"/>
          <p:nvPr/>
        </p:nvSpPr>
        <p:spPr>
          <a:xfrm>
            <a:off x="1875879" y="8161789"/>
            <a:ext cx="3963405"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The Americas and East Asia</a:t>
            </a:r>
          </a:p>
        </p:txBody>
      </p:sp>
      <p:sp>
        <p:nvSpPr>
          <p:cNvPr id="20" name="TextBox 20"/>
          <p:cNvSpPr txBox="1"/>
          <p:nvPr/>
        </p:nvSpPr>
        <p:spPr>
          <a:xfrm>
            <a:off x="1875879" y="8447539"/>
            <a:ext cx="8647575"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(lifestyle, streetwear, and innovation).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7355963" y="4946049"/>
            <a:ext cx="9903337" cy="4067808"/>
            <a:chOff x="0" y="0"/>
            <a:chExt cx="2608286" cy="1071357"/>
          </a:xfrm>
        </p:grpSpPr>
        <p:sp>
          <p:nvSpPr>
            <p:cNvPr id="7" name="Freeform 7"/>
            <p:cNvSpPr/>
            <p:nvPr/>
          </p:nvSpPr>
          <p:spPr>
            <a:xfrm>
              <a:off x="0" y="0"/>
              <a:ext cx="2608286" cy="1071357"/>
            </a:xfrm>
            <a:custGeom>
              <a:avLst/>
              <a:gdLst/>
              <a:ahLst/>
              <a:cxnLst/>
              <a:rect l="l" t="t" r="r" b="b"/>
              <a:pathLst>
                <a:path w="2608286" h="1071357">
                  <a:moveTo>
                    <a:pt x="0" y="0"/>
                  </a:moveTo>
                  <a:lnTo>
                    <a:pt x="2608286" y="0"/>
                  </a:lnTo>
                  <a:lnTo>
                    <a:pt x="2608286" y="1071357"/>
                  </a:lnTo>
                  <a:lnTo>
                    <a:pt x="0" y="1071357"/>
                  </a:lnTo>
                  <a:close/>
                </a:path>
              </a:pathLst>
            </a:custGeom>
            <a:solidFill>
              <a:srgbClr val="5C1846">
                <a:alpha val="65882"/>
              </a:srgbClr>
            </a:solidFill>
            <a:ln cap="sq">
              <a:noFill/>
              <a:prstDash val="solid"/>
              <a:miter/>
            </a:ln>
          </p:spPr>
        </p:sp>
        <p:sp>
          <p:nvSpPr>
            <p:cNvPr id="8" name="TextBox 8"/>
            <p:cNvSpPr txBox="1"/>
            <p:nvPr/>
          </p:nvSpPr>
          <p:spPr>
            <a:xfrm>
              <a:off x="0" y="38100"/>
              <a:ext cx="2608286" cy="1033257"/>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2109593" y="1822930"/>
            <a:ext cx="5246370" cy="6641140"/>
            <a:chOff x="0" y="0"/>
            <a:chExt cx="812800" cy="1028886"/>
          </a:xfrm>
        </p:grpSpPr>
        <p:sp>
          <p:nvSpPr>
            <p:cNvPr id="10" name="Freeform 10"/>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11" name="Freeform 11"/>
          <p:cNvSpPr/>
          <p:nvPr/>
        </p:nvSpPr>
        <p:spPr>
          <a:xfrm>
            <a:off x="1559806"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6806176"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6690463" y="4415312"/>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109593" y="8839763"/>
            <a:ext cx="1810345" cy="418537"/>
          </a:xfrm>
          <a:prstGeom prst="rect">
            <a:avLst/>
          </a:prstGeom>
        </p:spPr>
        <p:txBody>
          <a:bodyPr lIns="0" tIns="0" rIns="0" bIns="0" rtlCol="0" anchor="t">
            <a:spAutoFit/>
          </a:bodyPr>
          <a:lstStyle/>
          <a:p>
            <a:pPr algn="ctr">
              <a:lnSpc>
                <a:spcPts val="3165"/>
              </a:lnSpc>
              <a:spcBef>
                <a:spcPct val="0"/>
              </a:spcBef>
            </a:pPr>
            <a:r>
              <a:rPr lang="en-US" sz="3134" b="1">
                <a:solidFill>
                  <a:srgbClr val="FA40BD"/>
                </a:solidFill>
                <a:latin typeface="Montserrat Bold"/>
                <a:ea typeface="Montserrat Bold"/>
                <a:cs typeface="Montserrat Bold"/>
                <a:sym typeface="Montserrat Bold"/>
              </a:rPr>
              <a:t>Ideal For</a:t>
            </a:r>
          </a:p>
        </p:txBody>
      </p:sp>
      <p:sp>
        <p:nvSpPr>
          <p:cNvPr id="15" name="Freeform 15"/>
          <p:cNvSpPr/>
          <p:nvPr/>
        </p:nvSpPr>
        <p:spPr>
          <a:xfrm>
            <a:off x="1283581" y="8120626"/>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91367" y="759946"/>
            <a:ext cx="7949253"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Sponsorship Tiers &amp; Benefits</a:t>
            </a:r>
          </a:p>
        </p:txBody>
      </p:sp>
      <p:sp>
        <p:nvSpPr>
          <p:cNvPr id="17" name="TextBox 17"/>
          <p:cNvSpPr txBox="1"/>
          <p:nvPr/>
        </p:nvSpPr>
        <p:spPr>
          <a:xfrm>
            <a:off x="8239828" y="2550454"/>
            <a:ext cx="8135607" cy="1278993"/>
          </a:xfrm>
          <a:prstGeom prst="rect">
            <a:avLst/>
          </a:prstGeom>
        </p:spPr>
        <p:txBody>
          <a:bodyPr lIns="0" tIns="0" rIns="0" bIns="0" rtlCol="0" anchor="t">
            <a:spAutoFit/>
          </a:bodyPr>
          <a:lstStyle/>
          <a:p>
            <a:pPr algn="l">
              <a:lnSpc>
                <a:spcPts val="3404"/>
              </a:lnSpc>
            </a:pPr>
            <a:r>
              <a:rPr lang="en-US" sz="2431">
                <a:solidFill>
                  <a:srgbClr val="FFFFFF"/>
                </a:solidFill>
                <a:latin typeface="Montserrat Light"/>
                <a:ea typeface="Montserrat Light"/>
                <a:cs typeface="Montserrat Light"/>
                <a:sym typeface="Montserrat Light"/>
              </a:rPr>
              <a:t>We offer tiered sponsorship packages designed to meet diverse branding, networking, and business objectives. </a:t>
            </a:r>
          </a:p>
        </p:txBody>
      </p:sp>
      <p:sp>
        <p:nvSpPr>
          <p:cNvPr id="18" name="TextBox 18"/>
          <p:cNvSpPr txBox="1"/>
          <p:nvPr/>
        </p:nvSpPr>
        <p:spPr>
          <a:xfrm>
            <a:off x="8239828" y="4943475"/>
            <a:ext cx="8813409" cy="3706355"/>
          </a:xfrm>
          <a:prstGeom prst="rect">
            <a:avLst/>
          </a:prstGeom>
        </p:spPr>
        <p:txBody>
          <a:bodyPr lIns="0" tIns="0" rIns="0" bIns="0" rtlCol="0" anchor="t">
            <a:spAutoFit/>
          </a:bodyPr>
          <a:lstStyle/>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·Naming rights: “IFG 2026 Presented by [Your Brand]”</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·Keynote speaking slot at Investment Forum</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·Prime logo placement on all event materials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·VIP table at Awards Gala (10 guests)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·Dedicated feature in all press releases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Exclusive lounge access</a:t>
            </a:r>
          </a:p>
        </p:txBody>
      </p:sp>
      <p:sp>
        <p:nvSpPr>
          <p:cNvPr id="19" name="TextBox 19"/>
          <p:cNvSpPr txBox="1"/>
          <p:nvPr/>
        </p:nvSpPr>
        <p:spPr>
          <a:xfrm>
            <a:off x="8239828" y="4204642"/>
            <a:ext cx="9066312" cy="432887"/>
          </a:xfrm>
          <a:prstGeom prst="rect">
            <a:avLst/>
          </a:prstGeom>
        </p:spPr>
        <p:txBody>
          <a:bodyPr lIns="0" tIns="0" rIns="0" bIns="0" rtlCol="0" anchor="t">
            <a:spAutoFit/>
          </a:bodyPr>
          <a:lstStyle/>
          <a:p>
            <a:pPr algn="ctr">
              <a:lnSpc>
                <a:spcPts val="3367"/>
              </a:lnSpc>
              <a:spcBef>
                <a:spcPct val="0"/>
              </a:spcBef>
            </a:pPr>
            <a:r>
              <a:rPr lang="en-US" sz="3334" b="1">
                <a:solidFill>
                  <a:srgbClr val="FA40BD"/>
                </a:solidFill>
                <a:latin typeface="Montserrat Bold"/>
                <a:ea typeface="Montserrat Bold"/>
                <a:cs typeface="Montserrat Bold"/>
                <a:sym typeface="Montserrat Bold"/>
              </a:rPr>
              <a:t>Platinum Sponsor | Exclusive Investment</a:t>
            </a:r>
          </a:p>
        </p:txBody>
      </p:sp>
      <p:sp>
        <p:nvSpPr>
          <p:cNvPr id="20" name="TextBox 20"/>
          <p:cNvSpPr txBox="1"/>
          <p:nvPr/>
        </p:nvSpPr>
        <p:spPr>
          <a:xfrm>
            <a:off x="2109593" y="9586826"/>
            <a:ext cx="13920043" cy="301570"/>
          </a:xfrm>
          <a:prstGeom prst="rect">
            <a:avLst/>
          </a:prstGeom>
        </p:spPr>
        <p:txBody>
          <a:bodyPr lIns="0" tIns="0" rIns="0" bIns="0" rtlCol="0" anchor="t">
            <a:spAutoFit/>
          </a:bodyPr>
          <a:lstStyle/>
          <a:p>
            <a:pPr algn="ctr">
              <a:lnSpc>
                <a:spcPts val="2256"/>
              </a:lnSpc>
              <a:spcBef>
                <a:spcPct val="0"/>
              </a:spcBef>
            </a:pPr>
            <a:r>
              <a:rPr lang="en-US" sz="2234" b="1">
                <a:solidFill>
                  <a:srgbClr val="FFFFFF"/>
                </a:solidFill>
                <a:latin typeface="Montserrat Bold"/>
                <a:ea typeface="Montserrat Bold"/>
                <a:cs typeface="Montserrat Bold"/>
                <a:sym typeface="Montserrat Bold"/>
              </a:rPr>
              <a:t>Global luxury brands, financial institutions, and flagship investors seeking dominant visibility.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7355963" y="4946049"/>
            <a:ext cx="9903337" cy="4067808"/>
            <a:chOff x="0" y="0"/>
            <a:chExt cx="2608286" cy="1071357"/>
          </a:xfrm>
        </p:grpSpPr>
        <p:sp>
          <p:nvSpPr>
            <p:cNvPr id="7" name="Freeform 7"/>
            <p:cNvSpPr/>
            <p:nvPr/>
          </p:nvSpPr>
          <p:spPr>
            <a:xfrm>
              <a:off x="0" y="0"/>
              <a:ext cx="2608286" cy="1071357"/>
            </a:xfrm>
            <a:custGeom>
              <a:avLst/>
              <a:gdLst/>
              <a:ahLst/>
              <a:cxnLst/>
              <a:rect l="l" t="t" r="r" b="b"/>
              <a:pathLst>
                <a:path w="2608286" h="1071357">
                  <a:moveTo>
                    <a:pt x="0" y="0"/>
                  </a:moveTo>
                  <a:lnTo>
                    <a:pt x="2608286" y="0"/>
                  </a:lnTo>
                  <a:lnTo>
                    <a:pt x="2608286" y="1071357"/>
                  </a:lnTo>
                  <a:lnTo>
                    <a:pt x="0" y="1071357"/>
                  </a:lnTo>
                  <a:close/>
                </a:path>
              </a:pathLst>
            </a:custGeom>
            <a:solidFill>
              <a:srgbClr val="5C1846">
                <a:alpha val="65882"/>
              </a:srgbClr>
            </a:solidFill>
            <a:ln cap="sq">
              <a:noFill/>
              <a:prstDash val="solid"/>
              <a:miter/>
            </a:ln>
          </p:spPr>
        </p:sp>
        <p:sp>
          <p:nvSpPr>
            <p:cNvPr id="8" name="TextBox 8"/>
            <p:cNvSpPr txBox="1"/>
            <p:nvPr/>
          </p:nvSpPr>
          <p:spPr>
            <a:xfrm>
              <a:off x="0" y="38100"/>
              <a:ext cx="2608286" cy="1033257"/>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2109593" y="1822930"/>
            <a:ext cx="5246370" cy="6641140"/>
            <a:chOff x="0" y="0"/>
            <a:chExt cx="812800" cy="1028886"/>
          </a:xfrm>
        </p:grpSpPr>
        <p:sp>
          <p:nvSpPr>
            <p:cNvPr id="10" name="Freeform 10"/>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11" name="Freeform 11"/>
          <p:cNvSpPr/>
          <p:nvPr/>
        </p:nvSpPr>
        <p:spPr>
          <a:xfrm>
            <a:off x="1559806"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6806176"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6690463" y="4415312"/>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109593" y="8839763"/>
            <a:ext cx="1810345" cy="418537"/>
          </a:xfrm>
          <a:prstGeom prst="rect">
            <a:avLst/>
          </a:prstGeom>
        </p:spPr>
        <p:txBody>
          <a:bodyPr lIns="0" tIns="0" rIns="0" bIns="0" rtlCol="0" anchor="t">
            <a:spAutoFit/>
          </a:bodyPr>
          <a:lstStyle/>
          <a:p>
            <a:pPr algn="ctr">
              <a:lnSpc>
                <a:spcPts val="3165"/>
              </a:lnSpc>
              <a:spcBef>
                <a:spcPct val="0"/>
              </a:spcBef>
            </a:pPr>
            <a:r>
              <a:rPr lang="en-US" sz="3134" b="1">
                <a:solidFill>
                  <a:srgbClr val="FA40BD"/>
                </a:solidFill>
                <a:latin typeface="Montserrat Bold"/>
                <a:ea typeface="Montserrat Bold"/>
                <a:cs typeface="Montserrat Bold"/>
                <a:sym typeface="Montserrat Bold"/>
              </a:rPr>
              <a:t>Ideal For</a:t>
            </a:r>
          </a:p>
        </p:txBody>
      </p:sp>
      <p:sp>
        <p:nvSpPr>
          <p:cNvPr id="15" name="Freeform 15"/>
          <p:cNvSpPr/>
          <p:nvPr/>
        </p:nvSpPr>
        <p:spPr>
          <a:xfrm>
            <a:off x="1283581" y="8120626"/>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91367" y="759946"/>
            <a:ext cx="7949253"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Sponsorship Tiers &amp; Benefits</a:t>
            </a:r>
          </a:p>
        </p:txBody>
      </p:sp>
      <p:sp>
        <p:nvSpPr>
          <p:cNvPr id="17" name="TextBox 17"/>
          <p:cNvSpPr txBox="1"/>
          <p:nvPr/>
        </p:nvSpPr>
        <p:spPr>
          <a:xfrm>
            <a:off x="8239828" y="2550454"/>
            <a:ext cx="8135607" cy="1278993"/>
          </a:xfrm>
          <a:prstGeom prst="rect">
            <a:avLst/>
          </a:prstGeom>
        </p:spPr>
        <p:txBody>
          <a:bodyPr lIns="0" tIns="0" rIns="0" bIns="0" rtlCol="0" anchor="t">
            <a:spAutoFit/>
          </a:bodyPr>
          <a:lstStyle/>
          <a:p>
            <a:pPr algn="l">
              <a:lnSpc>
                <a:spcPts val="3404"/>
              </a:lnSpc>
            </a:pPr>
            <a:r>
              <a:rPr lang="en-US" sz="2431">
                <a:solidFill>
                  <a:srgbClr val="FFFFFF"/>
                </a:solidFill>
                <a:latin typeface="Montserrat Light"/>
                <a:ea typeface="Montserrat Light"/>
                <a:cs typeface="Montserrat Light"/>
                <a:sym typeface="Montserrat Light"/>
              </a:rPr>
              <a:t>We offer tiered sponsorship packages designed to meet diverse branding, networking, and business objectives. </a:t>
            </a:r>
          </a:p>
        </p:txBody>
      </p:sp>
      <p:sp>
        <p:nvSpPr>
          <p:cNvPr id="18" name="TextBox 18"/>
          <p:cNvSpPr txBox="1"/>
          <p:nvPr/>
        </p:nvSpPr>
        <p:spPr>
          <a:xfrm>
            <a:off x="8239828" y="4943475"/>
            <a:ext cx="8813409" cy="3077705"/>
          </a:xfrm>
          <a:prstGeom prst="rect">
            <a:avLst/>
          </a:prstGeom>
        </p:spPr>
        <p:txBody>
          <a:bodyPr lIns="0" tIns="0" rIns="0" bIns="0" rtlCol="0" anchor="t">
            <a:spAutoFit/>
          </a:bodyPr>
          <a:lstStyle/>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·Main stage branding at Runway Shows &amp; Awards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·5 pre-scheduled meetings with top buyers/investors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·Logo on event website, app, and signage</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·4 VIP passes to Awards Gala</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Featured interview in event media coverage</a:t>
            </a:r>
          </a:p>
        </p:txBody>
      </p:sp>
      <p:sp>
        <p:nvSpPr>
          <p:cNvPr id="19" name="TextBox 19"/>
          <p:cNvSpPr txBox="1"/>
          <p:nvPr/>
        </p:nvSpPr>
        <p:spPr>
          <a:xfrm>
            <a:off x="8239828" y="4232206"/>
            <a:ext cx="7051923" cy="432887"/>
          </a:xfrm>
          <a:prstGeom prst="rect">
            <a:avLst/>
          </a:prstGeom>
        </p:spPr>
        <p:txBody>
          <a:bodyPr lIns="0" tIns="0" rIns="0" bIns="0" rtlCol="0" anchor="t">
            <a:spAutoFit/>
          </a:bodyPr>
          <a:lstStyle/>
          <a:p>
            <a:pPr algn="ctr">
              <a:lnSpc>
                <a:spcPts val="3367"/>
              </a:lnSpc>
              <a:spcBef>
                <a:spcPct val="0"/>
              </a:spcBef>
            </a:pPr>
            <a:r>
              <a:rPr lang="en-US" sz="3334" b="1">
                <a:solidFill>
                  <a:srgbClr val="FA40BD"/>
                </a:solidFill>
                <a:latin typeface="Montserrat Bold"/>
                <a:ea typeface="Montserrat Bold"/>
                <a:cs typeface="Montserrat Bold"/>
                <a:sym typeface="Montserrat Bold"/>
              </a:rPr>
              <a:t>Gold Sponsor | High Investment</a:t>
            </a:r>
          </a:p>
        </p:txBody>
      </p:sp>
      <p:sp>
        <p:nvSpPr>
          <p:cNvPr id="20" name="TextBox 20"/>
          <p:cNvSpPr txBox="1"/>
          <p:nvPr/>
        </p:nvSpPr>
        <p:spPr>
          <a:xfrm>
            <a:off x="2109593" y="9629775"/>
            <a:ext cx="10245179" cy="301570"/>
          </a:xfrm>
          <a:prstGeom prst="rect">
            <a:avLst/>
          </a:prstGeom>
        </p:spPr>
        <p:txBody>
          <a:bodyPr lIns="0" tIns="0" rIns="0" bIns="0" rtlCol="0" anchor="t">
            <a:spAutoFit/>
          </a:bodyPr>
          <a:lstStyle/>
          <a:p>
            <a:pPr algn="ctr">
              <a:lnSpc>
                <a:spcPts val="2256"/>
              </a:lnSpc>
              <a:spcBef>
                <a:spcPct val="0"/>
              </a:spcBef>
            </a:pPr>
            <a:r>
              <a:rPr lang="en-US" sz="2234" b="1">
                <a:solidFill>
                  <a:srgbClr val="FFFFFF"/>
                </a:solidFill>
                <a:latin typeface="Montserrat Bold"/>
                <a:ea typeface="Montserrat Bold"/>
                <a:cs typeface="Montserrat Bold"/>
                <a:sym typeface="Montserrat Bold"/>
              </a:rPr>
              <a:t>Established brands, retail conglomerates, and real estate developers.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7355963" y="4946049"/>
            <a:ext cx="9903337" cy="4067808"/>
            <a:chOff x="0" y="0"/>
            <a:chExt cx="2608286" cy="1071357"/>
          </a:xfrm>
        </p:grpSpPr>
        <p:sp>
          <p:nvSpPr>
            <p:cNvPr id="7" name="Freeform 7"/>
            <p:cNvSpPr/>
            <p:nvPr/>
          </p:nvSpPr>
          <p:spPr>
            <a:xfrm>
              <a:off x="0" y="0"/>
              <a:ext cx="2608286" cy="1071357"/>
            </a:xfrm>
            <a:custGeom>
              <a:avLst/>
              <a:gdLst/>
              <a:ahLst/>
              <a:cxnLst/>
              <a:rect l="l" t="t" r="r" b="b"/>
              <a:pathLst>
                <a:path w="2608286" h="1071357">
                  <a:moveTo>
                    <a:pt x="0" y="0"/>
                  </a:moveTo>
                  <a:lnTo>
                    <a:pt x="2608286" y="0"/>
                  </a:lnTo>
                  <a:lnTo>
                    <a:pt x="2608286" y="1071357"/>
                  </a:lnTo>
                  <a:lnTo>
                    <a:pt x="0" y="1071357"/>
                  </a:lnTo>
                  <a:close/>
                </a:path>
              </a:pathLst>
            </a:custGeom>
            <a:solidFill>
              <a:srgbClr val="5C1846">
                <a:alpha val="65882"/>
              </a:srgbClr>
            </a:solidFill>
            <a:ln cap="sq">
              <a:noFill/>
              <a:prstDash val="solid"/>
              <a:miter/>
            </a:ln>
          </p:spPr>
        </p:sp>
        <p:sp>
          <p:nvSpPr>
            <p:cNvPr id="8" name="TextBox 8"/>
            <p:cNvSpPr txBox="1"/>
            <p:nvPr/>
          </p:nvSpPr>
          <p:spPr>
            <a:xfrm>
              <a:off x="0" y="38100"/>
              <a:ext cx="2608286" cy="1033257"/>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2109593" y="1822930"/>
            <a:ext cx="5246370" cy="6641140"/>
            <a:chOff x="0" y="0"/>
            <a:chExt cx="812800" cy="1028886"/>
          </a:xfrm>
        </p:grpSpPr>
        <p:sp>
          <p:nvSpPr>
            <p:cNvPr id="10" name="Freeform 10"/>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11" name="Freeform 11"/>
          <p:cNvSpPr/>
          <p:nvPr/>
        </p:nvSpPr>
        <p:spPr>
          <a:xfrm>
            <a:off x="1559806"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6806176"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6690463" y="4415312"/>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109593" y="8839763"/>
            <a:ext cx="1810345" cy="418537"/>
          </a:xfrm>
          <a:prstGeom prst="rect">
            <a:avLst/>
          </a:prstGeom>
        </p:spPr>
        <p:txBody>
          <a:bodyPr lIns="0" tIns="0" rIns="0" bIns="0" rtlCol="0" anchor="t">
            <a:spAutoFit/>
          </a:bodyPr>
          <a:lstStyle/>
          <a:p>
            <a:pPr algn="ctr">
              <a:lnSpc>
                <a:spcPts val="3165"/>
              </a:lnSpc>
              <a:spcBef>
                <a:spcPct val="0"/>
              </a:spcBef>
            </a:pPr>
            <a:r>
              <a:rPr lang="en-US" sz="3134" b="1">
                <a:solidFill>
                  <a:srgbClr val="FA40BD"/>
                </a:solidFill>
                <a:latin typeface="Montserrat Bold"/>
                <a:ea typeface="Montserrat Bold"/>
                <a:cs typeface="Montserrat Bold"/>
                <a:sym typeface="Montserrat Bold"/>
              </a:rPr>
              <a:t>Ideal For</a:t>
            </a:r>
          </a:p>
        </p:txBody>
      </p:sp>
      <p:sp>
        <p:nvSpPr>
          <p:cNvPr id="15" name="Freeform 15"/>
          <p:cNvSpPr/>
          <p:nvPr/>
        </p:nvSpPr>
        <p:spPr>
          <a:xfrm>
            <a:off x="1283581" y="8120626"/>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91367" y="759946"/>
            <a:ext cx="7949253"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Sponsorship Tiers &amp; Benefits</a:t>
            </a:r>
          </a:p>
        </p:txBody>
      </p:sp>
      <p:sp>
        <p:nvSpPr>
          <p:cNvPr id="17" name="TextBox 17"/>
          <p:cNvSpPr txBox="1"/>
          <p:nvPr/>
        </p:nvSpPr>
        <p:spPr>
          <a:xfrm>
            <a:off x="8239828" y="2550454"/>
            <a:ext cx="8135607" cy="1278993"/>
          </a:xfrm>
          <a:prstGeom prst="rect">
            <a:avLst/>
          </a:prstGeom>
        </p:spPr>
        <p:txBody>
          <a:bodyPr lIns="0" tIns="0" rIns="0" bIns="0" rtlCol="0" anchor="t">
            <a:spAutoFit/>
          </a:bodyPr>
          <a:lstStyle/>
          <a:p>
            <a:pPr algn="l">
              <a:lnSpc>
                <a:spcPts val="3404"/>
              </a:lnSpc>
            </a:pPr>
            <a:r>
              <a:rPr lang="en-US" sz="2431">
                <a:solidFill>
                  <a:srgbClr val="FFFFFF"/>
                </a:solidFill>
                <a:latin typeface="Montserrat Light"/>
                <a:ea typeface="Montserrat Light"/>
                <a:cs typeface="Montserrat Light"/>
                <a:sym typeface="Montserrat Light"/>
              </a:rPr>
              <a:t>We offer tiered sponsorship packages designed to meet diverse branding, networking, and business objectives. </a:t>
            </a:r>
          </a:p>
        </p:txBody>
      </p:sp>
      <p:sp>
        <p:nvSpPr>
          <p:cNvPr id="18" name="TextBox 18"/>
          <p:cNvSpPr txBox="1"/>
          <p:nvPr/>
        </p:nvSpPr>
        <p:spPr>
          <a:xfrm>
            <a:off x="8239828" y="4943475"/>
            <a:ext cx="8813409" cy="3077705"/>
          </a:xfrm>
          <a:prstGeom prst="rect">
            <a:avLst/>
          </a:prstGeom>
        </p:spPr>
        <p:txBody>
          <a:bodyPr lIns="0" tIns="0" rIns="0" bIns="0" rtlCol="0" anchor="t">
            <a:spAutoFit/>
          </a:bodyPr>
          <a:lstStyle/>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·Branding in designated zones (e.g., Deal Room, Networking Lounge)</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·3 pre-scheduled buyer meetings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·Logo on event directory and digital screens</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2 VIP passes to Awards Gala</a:t>
            </a:r>
          </a:p>
        </p:txBody>
      </p:sp>
      <p:sp>
        <p:nvSpPr>
          <p:cNvPr id="19" name="TextBox 19"/>
          <p:cNvSpPr txBox="1"/>
          <p:nvPr/>
        </p:nvSpPr>
        <p:spPr>
          <a:xfrm>
            <a:off x="8239828" y="4232206"/>
            <a:ext cx="8017818" cy="432887"/>
          </a:xfrm>
          <a:prstGeom prst="rect">
            <a:avLst/>
          </a:prstGeom>
        </p:spPr>
        <p:txBody>
          <a:bodyPr lIns="0" tIns="0" rIns="0" bIns="0" rtlCol="0" anchor="t">
            <a:spAutoFit/>
          </a:bodyPr>
          <a:lstStyle/>
          <a:p>
            <a:pPr algn="ctr">
              <a:lnSpc>
                <a:spcPts val="3367"/>
              </a:lnSpc>
              <a:spcBef>
                <a:spcPct val="0"/>
              </a:spcBef>
            </a:pPr>
            <a:r>
              <a:rPr lang="en-US" sz="3334" b="1">
                <a:solidFill>
                  <a:srgbClr val="FA40BD"/>
                </a:solidFill>
                <a:latin typeface="Montserrat Bold"/>
                <a:ea typeface="Montserrat Bold"/>
                <a:cs typeface="Montserrat Bold"/>
                <a:sym typeface="Montserrat Bold"/>
              </a:rPr>
              <a:t>Silver Sponsor | Medium Investment</a:t>
            </a:r>
          </a:p>
        </p:txBody>
      </p:sp>
      <p:sp>
        <p:nvSpPr>
          <p:cNvPr id="20" name="TextBox 20"/>
          <p:cNvSpPr txBox="1"/>
          <p:nvPr/>
        </p:nvSpPr>
        <p:spPr>
          <a:xfrm>
            <a:off x="2109593" y="9572625"/>
            <a:ext cx="8382893" cy="301570"/>
          </a:xfrm>
          <a:prstGeom prst="rect">
            <a:avLst/>
          </a:prstGeom>
        </p:spPr>
        <p:txBody>
          <a:bodyPr lIns="0" tIns="0" rIns="0" bIns="0" rtlCol="0" anchor="t">
            <a:spAutoFit/>
          </a:bodyPr>
          <a:lstStyle/>
          <a:p>
            <a:pPr algn="ctr">
              <a:lnSpc>
                <a:spcPts val="2256"/>
              </a:lnSpc>
              <a:spcBef>
                <a:spcPct val="0"/>
              </a:spcBef>
            </a:pPr>
            <a:r>
              <a:rPr lang="en-US" sz="2234" b="1">
                <a:solidFill>
                  <a:srgbClr val="FFFFFF"/>
                </a:solidFill>
                <a:latin typeface="Montserrat Bold"/>
                <a:ea typeface="Montserrat Bold"/>
                <a:cs typeface="Montserrat Bold"/>
                <a:sym typeface="Montserrat Bold"/>
              </a:rPr>
              <a:t>Emerging brands, tech platforms, and logistics partners.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7355963" y="4946049"/>
            <a:ext cx="9903337" cy="4067808"/>
            <a:chOff x="0" y="0"/>
            <a:chExt cx="2608286" cy="1071357"/>
          </a:xfrm>
        </p:grpSpPr>
        <p:sp>
          <p:nvSpPr>
            <p:cNvPr id="7" name="Freeform 7"/>
            <p:cNvSpPr/>
            <p:nvPr/>
          </p:nvSpPr>
          <p:spPr>
            <a:xfrm>
              <a:off x="0" y="0"/>
              <a:ext cx="2608286" cy="1071357"/>
            </a:xfrm>
            <a:custGeom>
              <a:avLst/>
              <a:gdLst/>
              <a:ahLst/>
              <a:cxnLst/>
              <a:rect l="l" t="t" r="r" b="b"/>
              <a:pathLst>
                <a:path w="2608286" h="1071357">
                  <a:moveTo>
                    <a:pt x="0" y="0"/>
                  </a:moveTo>
                  <a:lnTo>
                    <a:pt x="2608286" y="0"/>
                  </a:lnTo>
                  <a:lnTo>
                    <a:pt x="2608286" y="1071357"/>
                  </a:lnTo>
                  <a:lnTo>
                    <a:pt x="0" y="1071357"/>
                  </a:lnTo>
                  <a:close/>
                </a:path>
              </a:pathLst>
            </a:custGeom>
            <a:solidFill>
              <a:srgbClr val="5C1846">
                <a:alpha val="65882"/>
              </a:srgbClr>
            </a:solidFill>
            <a:ln cap="sq">
              <a:noFill/>
              <a:prstDash val="solid"/>
              <a:miter/>
            </a:ln>
          </p:spPr>
        </p:sp>
        <p:sp>
          <p:nvSpPr>
            <p:cNvPr id="8" name="TextBox 8"/>
            <p:cNvSpPr txBox="1"/>
            <p:nvPr/>
          </p:nvSpPr>
          <p:spPr>
            <a:xfrm>
              <a:off x="0" y="38100"/>
              <a:ext cx="2608286" cy="1033257"/>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2109593" y="1822930"/>
            <a:ext cx="5246370" cy="6641140"/>
            <a:chOff x="0" y="0"/>
            <a:chExt cx="812800" cy="1028886"/>
          </a:xfrm>
        </p:grpSpPr>
        <p:sp>
          <p:nvSpPr>
            <p:cNvPr id="10" name="Freeform 10"/>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11" name="Freeform 11"/>
          <p:cNvSpPr/>
          <p:nvPr/>
        </p:nvSpPr>
        <p:spPr>
          <a:xfrm>
            <a:off x="1559806" y="127314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6806176" y="7914283"/>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6690463" y="4415312"/>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109593" y="8839763"/>
            <a:ext cx="1810345" cy="418537"/>
          </a:xfrm>
          <a:prstGeom prst="rect">
            <a:avLst/>
          </a:prstGeom>
        </p:spPr>
        <p:txBody>
          <a:bodyPr lIns="0" tIns="0" rIns="0" bIns="0" rtlCol="0" anchor="t">
            <a:spAutoFit/>
          </a:bodyPr>
          <a:lstStyle/>
          <a:p>
            <a:pPr algn="ctr">
              <a:lnSpc>
                <a:spcPts val="3165"/>
              </a:lnSpc>
              <a:spcBef>
                <a:spcPct val="0"/>
              </a:spcBef>
            </a:pPr>
            <a:r>
              <a:rPr lang="en-US" sz="3134" b="1">
                <a:solidFill>
                  <a:srgbClr val="FA40BD"/>
                </a:solidFill>
                <a:latin typeface="Montserrat Bold"/>
                <a:ea typeface="Montserrat Bold"/>
                <a:cs typeface="Montserrat Bold"/>
                <a:sym typeface="Montserrat Bold"/>
              </a:rPr>
              <a:t>Ideal For</a:t>
            </a:r>
          </a:p>
        </p:txBody>
      </p:sp>
      <p:sp>
        <p:nvSpPr>
          <p:cNvPr id="15" name="Freeform 15"/>
          <p:cNvSpPr/>
          <p:nvPr/>
        </p:nvSpPr>
        <p:spPr>
          <a:xfrm>
            <a:off x="1283581" y="8120626"/>
            <a:ext cx="1099574" cy="1099574"/>
          </a:xfrm>
          <a:custGeom>
            <a:avLst/>
            <a:gdLst/>
            <a:ahLst/>
            <a:cxnLst/>
            <a:rect l="l" t="t" r="r" b="b"/>
            <a:pathLst>
              <a:path w="1099574" h="1099574">
                <a:moveTo>
                  <a:pt x="0" y="0"/>
                </a:moveTo>
                <a:lnTo>
                  <a:pt x="1099574" y="0"/>
                </a:lnTo>
                <a:lnTo>
                  <a:pt x="1099574" y="1099574"/>
                </a:lnTo>
                <a:lnTo>
                  <a:pt x="0" y="1099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91367" y="759946"/>
            <a:ext cx="7949253"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Sponsorship Tiers &amp; Benefits</a:t>
            </a:r>
          </a:p>
        </p:txBody>
      </p:sp>
      <p:sp>
        <p:nvSpPr>
          <p:cNvPr id="17" name="TextBox 17"/>
          <p:cNvSpPr txBox="1"/>
          <p:nvPr/>
        </p:nvSpPr>
        <p:spPr>
          <a:xfrm>
            <a:off x="8239828" y="2550454"/>
            <a:ext cx="8135607" cy="1278993"/>
          </a:xfrm>
          <a:prstGeom prst="rect">
            <a:avLst/>
          </a:prstGeom>
        </p:spPr>
        <p:txBody>
          <a:bodyPr lIns="0" tIns="0" rIns="0" bIns="0" rtlCol="0" anchor="t">
            <a:spAutoFit/>
          </a:bodyPr>
          <a:lstStyle/>
          <a:p>
            <a:pPr algn="l">
              <a:lnSpc>
                <a:spcPts val="3404"/>
              </a:lnSpc>
            </a:pPr>
            <a:r>
              <a:rPr lang="en-US" sz="2431">
                <a:solidFill>
                  <a:srgbClr val="FFFFFF"/>
                </a:solidFill>
                <a:latin typeface="Montserrat Light"/>
                <a:ea typeface="Montserrat Light"/>
                <a:cs typeface="Montserrat Light"/>
                <a:sym typeface="Montserrat Light"/>
              </a:rPr>
              <a:t>We offer tiered sponsorship packages designed to meet diverse branding, networking, and business objectives. </a:t>
            </a:r>
          </a:p>
        </p:txBody>
      </p:sp>
      <p:sp>
        <p:nvSpPr>
          <p:cNvPr id="18" name="TextBox 18"/>
          <p:cNvSpPr txBox="1"/>
          <p:nvPr/>
        </p:nvSpPr>
        <p:spPr>
          <a:xfrm>
            <a:off x="8239828" y="4943475"/>
            <a:ext cx="8813409" cy="2449055"/>
          </a:xfrm>
          <a:prstGeom prst="rect">
            <a:avLst/>
          </a:prstGeom>
        </p:spPr>
        <p:txBody>
          <a:bodyPr lIns="0" tIns="0" rIns="0" bIns="0" rtlCol="0" anchor="t">
            <a:spAutoFit/>
          </a:bodyPr>
          <a:lstStyle/>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·Sponsorship of a specific segment (e.g., Textile Pavilion, Sustainability Forum)</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·Targeted branding for niche audience</a:t>
            </a:r>
          </a:p>
          <a:p>
            <a:pPr marL="524964" lvl="1" indent="-262482" algn="l">
              <a:lnSpc>
                <a:spcPts val="5008"/>
              </a:lnSpc>
              <a:buFont typeface="Arial"/>
              <a:buChar char="•"/>
            </a:pPr>
            <a:r>
              <a:rPr lang="en-US" sz="2431" spc="-12">
                <a:solidFill>
                  <a:srgbClr val="FFFFFF"/>
                </a:solidFill>
                <a:latin typeface="Montserrat"/>
                <a:ea typeface="Montserrat"/>
                <a:cs typeface="Montserrat"/>
                <a:sym typeface="Montserrat"/>
              </a:rPr>
              <a:t>2 VIP passes to relevant sessions</a:t>
            </a:r>
          </a:p>
        </p:txBody>
      </p:sp>
      <p:sp>
        <p:nvSpPr>
          <p:cNvPr id="19" name="TextBox 19"/>
          <p:cNvSpPr txBox="1"/>
          <p:nvPr/>
        </p:nvSpPr>
        <p:spPr>
          <a:xfrm>
            <a:off x="8258060" y="4232206"/>
            <a:ext cx="7981355" cy="432887"/>
          </a:xfrm>
          <a:prstGeom prst="rect">
            <a:avLst/>
          </a:prstGeom>
        </p:spPr>
        <p:txBody>
          <a:bodyPr lIns="0" tIns="0" rIns="0" bIns="0" rtlCol="0" anchor="t">
            <a:spAutoFit/>
          </a:bodyPr>
          <a:lstStyle/>
          <a:p>
            <a:pPr algn="ctr">
              <a:lnSpc>
                <a:spcPts val="3367"/>
              </a:lnSpc>
              <a:spcBef>
                <a:spcPct val="0"/>
              </a:spcBef>
            </a:pPr>
            <a:r>
              <a:rPr lang="en-US" sz="3334" b="1">
                <a:solidFill>
                  <a:srgbClr val="FA40BD"/>
                </a:solidFill>
                <a:latin typeface="Montserrat Bold"/>
                <a:ea typeface="Montserrat Bold"/>
                <a:cs typeface="Montserrat Bold"/>
                <a:sym typeface="Montserrat Bold"/>
              </a:rPr>
              <a:t>Sector Partner | Custom Investment</a:t>
            </a:r>
          </a:p>
        </p:txBody>
      </p:sp>
      <p:sp>
        <p:nvSpPr>
          <p:cNvPr id="20" name="TextBox 20"/>
          <p:cNvSpPr txBox="1"/>
          <p:nvPr/>
        </p:nvSpPr>
        <p:spPr>
          <a:xfrm>
            <a:off x="2109593" y="9525000"/>
            <a:ext cx="10032057" cy="301570"/>
          </a:xfrm>
          <a:prstGeom prst="rect">
            <a:avLst/>
          </a:prstGeom>
        </p:spPr>
        <p:txBody>
          <a:bodyPr lIns="0" tIns="0" rIns="0" bIns="0" rtlCol="0" anchor="t">
            <a:spAutoFit/>
          </a:bodyPr>
          <a:lstStyle/>
          <a:p>
            <a:pPr algn="ctr">
              <a:lnSpc>
                <a:spcPts val="2256"/>
              </a:lnSpc>
              <a:spcBef>
                <a:spcPct val="0"/>
              </a:spcBef>
            </a:pPr>
            <a:r>
              <a:rPr lang="en-US" sz="2234" b="1">
                <a:solidFill>
                  <a:srgbClr val="FFFFFF"/>
                </a:solidFill>
                <a:latin typeface="Montserrat Bold"/>
                <a:ea typeface="Montserrat Bold"/>
                <a:cs typeface="Montserrat Bold"/>
                <a:sym typeface="Montserrat Bold"/>
              </a:rPr>
              <a:t>Fabric mills, sustainable tech firms, and boutique service providers.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1490473" y="2226894"/>
            <a:ext cx="4608122" cy="5833211"/>
            <a:chOff x="0" y="0"/>
            <a:chExt cx="812800" cy="1028886"/>
          </a:xfrm>
        </p:grpSpPr>
        <p:sp>
          <p:nvSpPr>
            <p:cNvPr id="7" name="Freeform 7"/>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l="-13292" r="-13292"/>
              </a:stretch>
            </a:blipFill>
            <a:ln w="38100" cap="sq">
              <a:solidFill>
                <a:srgbClr val="FA40BD"/>
              </a:solidFill>
              <a:prstDash val="solid"/>
              <a:miter/>
            </a:ln>
          </p:spPr>
        </p:sp>
      </p:grpSp>
      <p:sp>
        <p:nvSpPr>
          <p:cNvPr id="8" name="Freeform 8"/>
          <p:cNvSpPr/>
          <p:nvPr/>
        </p:nvSpPr>
        <p:spPr>
          <a:xfrm>
            <a:off x="11007570" y="1743992"/>
            <a:ext cx="965805" cy="965805"/>
          </a:xfrm>
          <a:custGeom>
            <a:avLst/>
            <a:gdLst/>
            <a:ahLst/>
            <a:cxnLst/>
            <a:rect l="l" t="t" r="r" b="b"/>
            <a:pathLst>
              <a:path w="965805" h="965805">
                <a:moveTo>
                  <a:pt x="0" y="0"/>
                </a:moveTo>
                <a:lnTo>
                  <a:pt x="965806" y="0"/>
                </a:lnTo>
                <a:lnTo>
                  <a:pt x="965806" y="965805"/>
                </a:lnTo>
                <a:lnTo>
                  <a:pt x="0" y="9658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5615692" y="7577203"/>
            <a:ext cx="965805" cy="965805"/>
          </a:xfrm>
          <a:custGeom>
            <a:avLst/>
            <a:gdLst/>
            <a:ahLst/>
            <a:cxnLst/>
            <a:rect l="l" t="t" r="r" b="b"/>
            <a:pathLst>
              <a:path w="965805" h="965805">
                <a:moveTo>
                  <a:pt x="0" y="0"/>
                </a:moveTo>
                <a:lnTo>
                  <a:pt x="965806" y="0"/>
                </a:lnTo>
                <a:lnTo>
                  <a:pt x="965806" y="965805"/>
                </a:lnTo>
                <a:lnTo>
                  <a:pt x="0" y="9658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750401" y="2258869"/>
            <a:ext cx="8718093"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Custom Activation Opportunities</a:t>
            </a:r>
          </a:p>
        </p:txBody>
      </p:sp>
      <p:sp>
        <p:nvSpPr>
          <p:cNvPr id="11" name="TextBox 11"/>
          <p:cNvSpPr txBox="1"/>
          <p:nvPr/>
        </p:nvSpPr>
        <p:spPr>
          <a:xfrm>
            <a:off x="1750401" y="4242852"/>
            <a:ext cx="9493892" cy="843115"/>
          </a:xfrm>
          <a:prstGeom prst="rect">
            <a:avLst/>
          </a:prstGeom>
        </p:spPr>
        <p:txBody>
          <a:bodyPr lIns="0" tIns="0" rIns="0" bIns="0" rtlCol="0" anchor="t">
            <a:spAutoFit/>
          </a:bodyPr>
          <a:lstStyle/>
          <a:p>
            <a:pPr algn="just">
              <a:lnSpc>
                <a:spcPts val="3404"/>
              </a:lnSpc>
            </a:pPr>
            <a:r>
              <a:rPr lang="en-US" sz="2431">
                <a:solidFill>
                  <a:srgbClr val="FFFFFF"/>
                </a:solidFill>
                <a:latin typeface="Montserrat Light"/>
                <a:ea typeface="Montserrat Light"/>
                <a:cs typeface="Montserrat Light"/>
                <a:sym typeface="Montserrat Light"/>
              </a:rPr>
              <a:t>Beyond tiered packages, sponsors can activate through tailored experiences:</a:t>
            </a:r>
          </a:p>
        </p:txBody>
      </p:sp>
      <p:sp>
        <p:nvSpPr>
          <p:cNvPr id="12" name="TextBox 12"/>
          <p:cNvSpPr txBox="1"/>
          <p:nvPr/>
        </p:nvSpPr>
        <p:spPr>
          <a:xfrm>
            <a:off x="1750401" y="5417690"/>
            <a:ext cx="4022281"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Runway Show Sponsorship: </a:t>
            </a:r>
          </a:p>
        </p:txBody>
      </p:sp>
      <p:sp>
        <p:nvSpPr>
          <p:cNvPr id="13" name="TextBox 13"/>
          <p:cNvSpPr txBox="1"/>
          <p:nvPr/>
        </p:nvSpPr>
        <p:spPr>
          <a:xfrm>
            <a:off x="1750401" y="6321023"/>
            <a:ext cx="5842503"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Awards Category Sponsorship:</a:t>
            </a:r>
          </a:p>
        </p:txBody>
      </p:sp>
      <p:sp>
        <p:nvSpPr>
          <p:cNvPr id="14" name="TextBox 14"/>
          <p:cNvSpPr txBox="1"/>
          <p:nvPr/>
        </p:nvSpPr>
        <p:spPr>
          <a:xfrm>
            <a:off x="1750401" y="5783450"/>
            <a:ext cx="9493892"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Brand the “Best of IFG” runway or a dedicated regional showcase.</a:t>
            </a:r>
          </a:p>
        </p:txBody>
      </p:sp>
      <p:sp>
        <p:nvSpPr>
          <p:cNvPr id="15" name="TextBox 15"/>
          <p:cNvSpPr txBox="1"/>
          <p:nvPr/>
        </p:nvSpPr>
        <p:spPr>
          <a:xfrm>
            <a:off x="1740276" y="7690718"/>
            <a:ext cx="3393316"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VIP Lounge Hosting:</a:t>
            </a:r>
          </a:p>
        </p:txBody>
      </p:sp>
      <p:sp>
        <p:nvSpPr>
          <p:cNvPr id="16" name="TextBox 16"/>
          <p:cNvSpPr txBox="1"/>
          <p:nvPr/>
        </p:nvSpPr>
        <p:spPr>
          <a:xfrm>
            <a:off x="1740276" y="6772508"/>
            <a:ext cx="9493892"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Associate your brand with excellence (e.g., “Best Sustainable Design Award sponsored by [Your Brand]”). </a:t>
            </a:r>
          </a:p>
        </p:txBody>
      </p:sp>
      <p:sp>
        <p:nvSpPr>
          <p:cNvPr id="17" name="TextBox 17"/>
          <p:cNvSpPr txBox="1"/>
          <p:nvPr/>
        </p:nvSpPr>
        <p:spPr>
          <a:xfrm>
            <a:off x="1740276" y="8035158"/>
            <a:ext cx="9095174"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Create an exclusive space for networking with buyers and investors.</a:t>
            </a:r>
          </a:p>
        </p:txBody>
      </p:sp>
      <p:sp>
        <p:nvSpPr>
          <p:cNvPr id="18" name="TextBox 18"/>
          <p:cNvSpPr txBox="1"/>
          <p:nvPr/>
        </p:nvSpPr>
        <p:spPr>
          <a:xfrm>
            <a:off x="1750401" y="8584207"/>
            <a:ext cx="3393316"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Digital Integration:</a:t>
            </a:r>
          </a:p>
        </p:txBody>
      </p:sp>
      <p:sp>
        <p:nvSpPr>
          <p:cNvPr id="19" name="TextBox 19"/>
          <p:cNvSpPr txBox="1"/>
          <p:nvPr/>
        </p:nvSpPr>
        <p:spPr>
          <a:xfrm>
            <a:off x="1740276" y="9047805"/>
            <a:ext cx="9504017"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Sponsor the event app, virtual showrooms, or live-streamed sessions.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1490473" y="2226894"/>
            <a:ext cx="4608122" cy="5833211"/>
            <a:chOff x="0" y="0"/>
            <a:chExt cx="812800" cy="1028886"/>
          </a:xfrm>
        </p:grpSpPr>
        <p:sp>
          <p:nvSpPr>
            <p:cNvPr id="7" name="Freeform 7"/>
            <p:cNvSpPr/>
            <p:nvPr/>
          </p:nvSpPr>
          <p:spPr>
            <a:xfrm>
              <a:off x="0" y="0"/>
              <a:ext cx="812800" cy="1028886"/>
            </a:xfrm>
            <a:custGeom>
              <a:avLst/>
              <a:gdLst/>
              <a:ahLst/>
              <a:cxnLst/>
              <a:rect l="l" t="t" r="r" b="b"/>
              <a:pathLst>
                <a:path w="812800" h="1028886">
                  <a:moveTo>
                    <a:pt x="0" y="0"/>
                  </a:moveTo>
                  <a:lnTo>
                    <a:pt x="812800" y="0"/>
                  </a:lnTo>
                  <a:lnTo>
                    <a:pt x="812800" y="1028886"/>
                  </a:lnTo>
                  <a:lnTo>
                    <a:pt x="0" y="1028886"/>
                  </a:lnTo>
                  <a:close/>
                </a:path>
              </a:pathLst>
            </a:custGeom>
            <a:blipFill>
              <a:blip r:embed="rId3"/>
              <a:stretch>
                <a:fillRect r="-26585"/>
              </a:stretch>
            </a:blipFill>
            <a:ln w="38100" cap="sq">
              <a:solidFill>
                <a:srgbClr val="FA40BD"/>
              </a:solidFill>
              <a:prstDash val="solid"/>
              <a:miter/>
            </a:ln>
          </p:spPr>
        </p:sp>
      </p:grpSp>
      <p:sp>
        <p:nvSpPr>
          <p:cNvPr id="8" name="Freeform 8"/>
          <p:cNvSpPr/>
          <p:nvPr/>
        </p:nvSpPr>
        <p:spPr>
          <a:xfrm>
            <a:off x="11007570" y="1743992"/>
            <a:ext cx="965805" cy="965805"/>
          </a:xfrm>
          <a:custGeom>
            <a:avLst/>
            <a:gdLst/>
            <a:ahLst/>
            <a:cxnLst/>
            <a:rect l="l" t="t" r="r" b="b"/>
            <a:pathLst>
              <a:path w="965805" h="965805">
                <a:moveTo>
                  <a:pt x="0" y="0"/>
                </a:moveTo>
                <a:lnTo>
                  <a:pt x="965806" y="0"/>
                </a:lnTo>
                <a:lnTo>
                  <a:pt x="965806" y="965805"/>
                </a:lnTo>
                <a:lnTo>
                  <a:pt x="0" y="9658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5615692" y="7577203"/>
            <a:ext cx="965805" cy="965805"/>
          </a:xfrm>
          <a:custGeom>
            <a:avLst/>
            <a:gdLst/>
            <a:ahLst/>
            <a:cxnLst/>
            <a:rect l="l" t="t" r="r" b="b"/>
            <a:pathLst>
              <a:path w="965805" h="965805">
                <a:moveTo>
                  <a:pt x="0" y="0"/>
                </a:moveTo>
                <a:lnTo>
                  <a:pt x="965806" y="0"/>
                </a:lnTo>
                <a:lnTo>
                  <a:pt x="965806" y="965805"/>
                </a:lnTo>
                <a:lnTo>
                  <a:pt x="0" y="9658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750401" y="2230294"/>
            <a:ext cx="8718093" cy="1406473"/>
          </a:xfrm>
          <a:prstGeom prst="rect">
            <a:avLst/>
          </a:prstGeom>
        </p:spPr>
        <p:txBody>
          <a:bodyPr lIns="0" tIns="0" rIns="0" bIns="0" rtlCol="0" anchor="t">
            <a:spAutoFit/>
          </a:bodyPr>
          <a:lstStyle/>
          <a:p>
            <a:pPr algn="l">
              <a:lnSpc>
                <a:spcPts val="5446"/>
              </a:lnSpc>
            </a:pPr>
            <a:r>
              <a:rPr lang="en-US" sz="5392" b="1" spc="-32">
                <a:solidFill>
                  <a:srgbClr val="FA40BD"/>
                </a:solidFill>
                <a:latin typeface="Montserrat Bold"/>
                <a:ea typeface="Montserrat Bold"/>
                <a:cs typeface="Montserrat Bold"/>
                <a:sym typeface="Montserrat Bold"/>
              </a:rPr>
              <a:t>Why Invest in IFG 2026? The Sponsor’s ROI</a:t>
            </a:r>
          </a:p>
        </p:txBody>
      </p:sp>
      <p:sp>
        <p:nvSpPr>
          <p:cNvPr id="11" name="TextBox 11"/>
          <p:cNvSpPr txBox="1"/>
          <p:nvPr/>
        </p:nvSpPr>
        <p:spPr>
          <a:xfrm>
            <a:off x="1752932" y="4043347"/>
            <a:ext cx="5027842"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Elite Brand Alignment</a:t>
            </a:r>
          </a:p>
        </p:txBody>
      </p:sp>
      <p:sp>
        <p:nvSpPr>
          <p:cNvPr id="12" name="TextBox 12"/>
          <p:cNvSpPr txBox="1"/>
          <p:nvPr/>
        </p:nvSpPr>
        <p:spPr>
          <a:xfrm>
            <a:off x="1752932" y="5131738"/>
            <a:ext cx="7303115"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Direct Access to Decision-Makers</a:t>
            </a:r>
          </a:p>
        </p:txBody>
      </p:sp>
      <p:sp>
        <p:nvSpPr>
          <p:cNvPr id="13" name="TextBox 13"/>
          <p:cNvSpPr txBox="1"/>
          <p:nvPr/>
        </p:nvSpPr>
        <p:spPr>
          <a:xfrm>
            <a:off x="1752932" y="4368923"/>
            <a:ext cx="9254638"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Associate with Saudi Arabia’s Vision 2030 and the future of fashion.</a:t>
            </a:r>
          </a:p>
        </p:txBody>
      </p:sp>
      <p:sp>
        <p:nvSpPr>
          <p:cNvPr id="14" name="TextBox 14"/>
          <p:cNvSpPr txBox="1"/>
          <p:nvPr/>
        </p:nvSpPr>
        <p:spPr>
          <a:xfrm>
            <a:off x="1750401" y="6375344"/>
            <a:ext cx="4241637"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Media Amplification</a:t>
            </a:r>
          </a:p>
        </p:txBody>
      </p:sp>
      <p:sp>
        <p:nvSpPr>
          <p:cNvPr id="15" name="TextBox 15"/>
          <p:cNvSpPr txBox="1"/>
          <p:nvPr/>
        </p:nvSpPr>
        <p:spPr>
          <a:xfrm>
            <a:off x="1752932" y="5457090"/>
            <a:ext cx="9254638"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Engage with CEOs, investors, and buyers from the GCC’s top retail groups.</a:t>
            </a:r>
          </a:p>
        </p:txBody>
      </p:sp>
      <p:sp>
        <p:nvSpPr>
          <p:cNvPr id="16" name="TextBox 16"/>
          <p:cNvSpPr txBox="1"/>
          <p:nvPr/>
        </p:nvSpPr>
        <p:spPr>
          <a:xfrm>
            <a:off x="1750401" y="6719783"/>
            <a:ext cx="9254638" cy="727710"/>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Leverage coverage from Arab News, Fashion Commission channels, and international press.</a:t>
            </a:r>
          </a:p>
        </p:txBody>
      </p:sp>
      <p:sp>
        <p:nvSpPr>
          <p:cNvPr id="17" name="TextBox 17"/>
          <p:cNvSpPr txBox="1"/>
          <p:nvPr/>
        </p:nvSpPr>
        <p:spPr>
          <a:xfrm>
            <a:off x="1750401" y="7857068"/>
            <a:ext cx="4241637"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Content &amp; Credibility</a:t>
            </a:r>
          </a:p>
        </p:txBody>
      </p:sp>
      <p:sp>
        <p:nvSpPr>
          <p:cNvPr id="18" name="TextBox 18"/>
          <p:cNvSpPr txBox="1"/>
          <p:nvPr/>
        </p:nvSpPr>
        <p:spPr>
          <a:xfrm>
            <a:off x="1750401" y="8201508"/>
            <a:ext cx="9254638"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Use award wins and runway footage in global marketing campaigns.</a:t>
            </a:r>
          </a:p>
        </p:txBody>
      </p:sp>
      <p:sp>
        <p:nvSpPr>
          <p:cNvPr id="19" name="TextBox 19"/>
          <p:cNvSpPr txBox="1"/>
          <p:nvPr/>
        </p:nvSpPr>
        <p:spPr>
          <a:xfrm>
            <a:off x="1752932" y="8967318"/>
            <a:ext cx="4241637" cy="356235"/>
          </a:xfrm>
          <a:prstGeom prst="rect">
            <a:avLst/>
          </a:prstGeom>
        </p:spPr>
        <p:txBody>
          <a:bodyPr lIns="0" tIns="0" rIns="0" bIns="0" rtlCol="0" anchor="t">
            <a:spAutoFit/>
          </a:bodyPr>
          <a:lstStyle/>
          <a:p>
            <a:pPr algn="l">
              <a:lnSpc>
                <a:spcPts val="2940"/>
              </a:lnSpc>
            </a:pPr>
            <a:r>
              <a:rPr lang="en-US" sz="2100" b="1">
                <a:solidFill>
                  <a:srgbClr val="FA40BD"/>
                </a:solidFill>
                <a:latin typeface="Montserrat Bold"/>
                <a:ea typeface="Montserrat Bold"/>
                <a:cs typeface="Montserrat Bold"/>
                <a:sym typeface="Montserrat Bold"/>
              </a:rPr>
              <a:t>Long-Term Market Entry</a:t>
            </a:r>
          </a:p>
        </p:txBody>
      </p:sp>
      <p:sp>
        <p:nvSpPr>
          <p:cNvPr id="20" name="TextBox 20"/>
          <p:cNvSpPr txBox="1"/>
          <p:nvPr/>
        </p:nvSpPr>
        <p:spPr>
          <a:xfrm>
            <a:off x="1752932" y="9311757"/>
            <a:ext cx="9254638" cy="356235"/>
          </a:xfrm>
          <a:prstGeom prst="rect">
            <a:avLst/>
          </a:prstGeom>
        </p:spPr>
        <p:txBody>
          <a:bodyPr lIns="0" tIns="0" rIns="0" bIns="0" rtlCol="0" anchor="t">
            <a:spAutoFit/>
          </a:bodyPr>
          <a:lstStyle/>
          <a:p>
            <a:pPr algn="just">
              <a:lnSpc>
                <a:spcPts val="2940"/>
              </a:lnSpc>
            </a:pPr>
            <a:r>
              <a:rPr lang="en-US" sz="2100">
                <a:solidFill>
                  <a:srgbClr val="FFFFFF"/>
                </a:solidFill>
                <a:latin typeface="Montserrat"/>
                <a:ea typeface="Montserrat"/>
                <a:cs typeface="Montserrat"/>
                <a:sym typeface="Montserrat"/>
              </a:rPr>
              <a:t>Forge partnerships that facilitate physical presence in Saudi Arabia.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8825567" y="2339334"/>
            <a:ext cx="13188884" cy="5535633"/>
            <a:chOff x="0" y="0"/>
            <a:chExt cx="3473615" cy="1457945"/>
          </a:xfrm>
        </p:grpSpPr>
        <p:sp>
          <p:nvSpPr>
            <p:cNvPr id="7" name="Freeform 7"/>
            <p:cNvSpPr/>
            <p:nvPr/>
          </p:nvSpPr>
          <p:spPr>
            <a:xfrm>
              <a:off x="0" y="0"/>
              <a:ext cx="3473615" cy="1457945"/>
            </a:xfrm>
            <a:custGeom>
              <a:avLst/>
              <a:gdLst/>
              <a:ahLst/>
              <a:cxnLst/>
              <a:rect l="l" t="t" r="r" b="b"/>
              <a:pathLst>
                <a:path w="3473615" h="1457945">
                  <a:moveTo>
                    <a:pt x="0" y="0"/>
                  </a:moveTo>
                  <a:lnTo>
                    <a:pt x="3473615" y="0"/>
                  </a:lnTo>
                  <a:lnTo>
                    <a:pt x="3473615" y="1457945"/>
                  </a:lnTo>
                  <a:lnTo>
                    <a:pt x="0" y="1457945"/>
                  </a:lnTo>
                  <a:close/>
                </a:path>
              </a:pathLst>
            </a:custGeom>
            <a:solidFill>
              <a:srgbClr val="5C1846">
                <a:alpha val="65882"/>
              </a:srgbClr>
            </a:solidFill>
          </p:spPr>
        </p:sp>
        <p:sp>
          <p:nvSpPr>
            <p:cNvPr id="8" name="TextBox 8"/>
            <p:cNvSpPr txBox="1"/>
            <p:nvPr/>
          </p:nvSpPr>
          <p:spPr>
            <a:xfrm>
              <a:off x="0" y="38100"/>
              <a:ext cx="3473615" cy="1419845"/>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9505134" y="3179196"/>
            <a:ext cx="693586" cy="693586"/>
            <a:chOff x="0" y="0"/>
            <a:chExt cx="182673" cy="182673"/>
          </a:xfrm>
        </p:grpSpPr>
        <p:sp>
          <p:nvSpPr>
            <p:cNvPr id="10" name="Freeform 10"/>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1" name="TextBox 11"/>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grpSp>
        <p:nvGrpSpPr>
          <p:cNvPr id="12" name="Group 12"/>
          <p:cNvGrpSpPr/>
          <p:nvPr/>
        </p:nvGrpSpPr>
        <p:grpSpPr>
          <a:xfrm>
            <a:off x="9494485" y="6414218"/>
            <a:ext cx="693586" cy="693586"/>
            <a:chOff x="0" y="0"/>
            <a:chExt cx="182673" cy="182673"/>
          </a:xfrm>
        </p:grpSpPr>
        <p:sp>
          <p:nvSpPr>
            <p:cNvPr id="13" name="Freeform 13"/>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4" name="TextBox 14"/>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grpSp>
        <p:nvGrpSpPr>
          <p:cNvPr id="15" name="Group 15"/>
          <p:cNvGrpSpPr/>
          <p:nvPr/>
        </p:nvGrpSpPr>
        <p:grpSpPr>
          <a:xfrm>
            <a:off x="9505134" y="4796707"/>
            <a:ext cx="693586" cy="693586"/>
            <a:chOff x="0" y="0"/>
            <a:chExt cx="182673" cy="182673"/>
          </a:xfrm>
        </p:grpSpPr>
        <p:sp>
          <p:nvSpPr>
            <p:cNvPr id="16" name="Freeform 16"/>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7" name="TextBox 17"/>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sp>
        <p:nvSpPr>
          <p:cNvPr id="18" name="TextBox 18"/>
          <p:cNvSpPr txBox="1"/>
          <p:nvPr/>
        </p:nvSpPr>
        <p:spPr>
          <a:xfrm>
            <a:off x="1662795" y="3489442"/>
            <a:ext cx="5523648"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Audience Insights</a:t>
            </a:r>
          </a:p>
        </p:txBody>
      </p:sp>
      <p:sp>
        <p:nvSpPr>
          <p:cNvPr id="19" name="TextBox 19"/>
          <p:cNvSpPr txBox="1"/>
          <p:nvPr/>
        </p:nvSpPr>
        <p:spPr>
          <a:xfrm>
            <a:off x="1662795" y="5640624"/>
            <a:ext cx="6712534" cy="1278993"/>
          </a:xfrm>
          <a:prstGeom prst="rect">
            <a:avLst/>
          </a:prstGeom>
        </p:spPr>
        <p:txBody>
          <a:bodyPr lIns="0" tIns="0" rIns="0" bIns="0" rtlCol="0" anchor="t">
            <a:spAutoFit/>
          </a:bodyPr>
          <a:lstStyle/>
          <a:p>
            <a:pPr algn="l">
              <a:lnSpc>
                <a:spcPts val="3404"/>
              </a:lnSpc>
            </a:pPr>
            <a:r>
              <a:rPr lang="en-US" sz="2431">
                <a:solidFill>
                  <a:srgbClr val="FFFFFF"/>
                </a:solidFill>
                <a:latin typeface="Montserrat Light"/>
                <a:ea typeface="Montserrat Light"/>
                <a:cs typeface="Montserrat Light"/>
                <a:sym typeface="Montserrat Light"/>
              </a:rPr>
              <a:t>Understanding your potential customers builds stronger engagement with a trend-conscious and value-driven audience.</a:t>
            </a:r>
          </a:p>
        </p:txBody>
      </p:sp>
      <p:sp>
        <p:nvSpPr>
          <p:cNvPr id="20" name="TextBox 20"/>
          <p:cNvSpPr txBox="1"/>
          <p:nvPr/>
        </p:nvSpPr>
        <p:spPr>
          <a:xfrm>
            <a:off x="9515783" y="3347048"/>
            <a:ext cx="672287" cy="405508"/>
          </a:xfrm>
          <a:prstGeom prst="rect">
            <a:avLst/>
          </a:prstGeom>
        </p:spPr>
        <p:txBody>
          <a:bodyPr lIns="0" tIns="0" rIns="0" bIns="0" rtlCol="0" anchor="t">
            <a:spAutoFit/>
          </a:bodyPr>
          <a:lstStyle/>
          <a:p>
            <a:pPr algn="ctr">
              <a:lnSpc>
                <a:spcPts val="3019"/>
              </a:lnSpc>
            </a:pPr>
            <a:r>
              <a:rPr lang="en-US" sz="2989" b="1" spc="-17">
                <a:solidFill>
                  <a:srgbClr val="FFFFFF"/>
                </a:solidFill>
                <a:latin typeface="Montserrat Bold"/>
                <a:ea typeface="Montserrat Bold"/>
                <a:cs typeface="Montserrat Bold"/>
                <a:sym typeface="Montserrat Bold"/>
              </a:rPr>
              <a:t>01.</a:t>
            </a:r>
          </a:p>
        </p:txBody>
      </p:sp>
      <p:sp>
        <p:nvSpPr>
          <p:cNvPr id="21" name="TextBox 21"/>
          <p:cNvSpPr txBox="1"/>
          <p:nvPr/>
        </p:nvSpPr>
        <p:spPr>
          <a:xfrm>
            <a:off x="9545511" y="4964551"/>
            <a:ext cx="612832" cy="405524"/>
          </a:xfrm>
          <a:prstGeom prst="rect">
            <a:avLst/>
          </a:prstGeom>
        </p:spPr>
        <p:txBody>
          <a:bodyPr lIns="0" tIns="0" rIns="0" bIns="0" rtlCol="0" anchor="t">
            <a:spAutoFit/>
          </a:bodyPr>
          <a:lstStyle/>
          <a:p>
            <a:pPr algn="ctr">
              <a:lnSpc>
                <a:spcPts val="3019"/>
              </a:lnSpc>
            </a:pPr>
            <a:r>
              <a:rPr lang="en-US" sz="2990" b="1" spc="-17">
                <a:solidFill>
                  <a:srgbClr val="FFFFFF"/>
                </a:solidFill>
                <a:latin typeface="Montserrat Bold"/>
                <a:ea typeface="Montserrat Bold"/>
                <a:cs typeface="Montserrat Bold"/>
                <a:sym typeface="Montserrat Bold"/>
              </a:rPr>
              <a:t>02.</a:t>
            </a:r>
          </a:p>
        </p:txBody>
      </p:sp>
      <p:sp>
        <p:nvSpPr>
          <p:cNvPr id="22" name="TextBox 22"/>
          <p:cNvSpPr txBox="1"/>
          <p:nvPr/>
        </p:nvSpPr>
        <p:spPr>
          <a:xfrm>
            <a:off x="9545511" y="6582054"/>
            <a:ext cx="591534" cy="405524"/>
          </a:xfrm>
          <a:prstGeom prst="rect">
            <a:avLst/>
          </a:prstGeom>
        </p:spPr>
        <p:txBody>
          <a:bodyPr lIns="0" tIns="0" rIns="0" bIns="0" rtlCol="0" anchor="t">
            <a:spAutoFit/>
          </a:bodyPr>
          <a:lstStyle/>
          <a:p>
            <a:pPr algn="ctr">
              <a:lnSpc>
                <a:spcPts val="3019"/>
              </a:lnSpc>
            </a:pPr>
            <a:r>
              <a:rPr lang="en-US" sz="2990" b="1" spc="-17">
                <a:solidFill>
                  <a:srgbClr val="FFFFFF"/>
                </a:solidFill>
                <a:latin typeface="Montserrat Bold"/>
                <a:ea typeface="Montserrat Bold"/>
                <a:cs typeface="Montserrat Bold"/>
                <a:sym typeface="Montserrat Bold"/>
              </a:rPr>
              <a:t>03.</a:t>
            </a:r>
          </a:p>
        </p:txBody>
      </p:sp>
      <p:sp>
        <p:nvSpPr>
          <p:cNvPr id="23" name="TextBox 23"/>
          <p:cNvSpPr txBox="1"/>
          <p:nvPr/>
        </p:nvSpPr>
        <p:spPr>
          <a:xfrm>
            <a:off x="10638371" y="3141096"/>
            <a:ext cx="2546593"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Digital Natives</a:t>
            </a:r>
          </a:p>
        </p:txBody>
      </p:sp>
      <p:sp>
        <p:nvSpPr>
          <p:cNvPr id="24" name="TextBox 24"/>
          <p:cNvSpPr txBox="1"/>
          <p:nvPr/>
        </p:nvSpPr>
        <p:spPr>
          <a:xfrm>
            <a:off x="10638371" y="4758607"/>
            <a:ext cx="3084638"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Strong Buying Power</a:t>
            </a:r>
          </a:p>
        </p:txBody>
      </p:sp>
      <p:sp>
        <p:nvSpPr>
          <p:cNvPr id="25" name="TextBox 25"/>
          <p:cNvSpPr txBox="1"/>
          <p:nvPr/>
        </p:nvSpPr>
        <p:spPr>
          <a:xfrm>
            <a:off x="10638371" y="6376118"/>
            <a:ext cx="3920023"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Value-Driven Engagement</a:t>
            </a:r>
          </a:p>
        </p:txBody>
      </p:sp>
      <p:sp>
        <p:nvSpPr>
          <p:cNvPr id="26" name="TextBox 26"/>
          <p:cNvSpPr txBox="1"/>
          <p:nvPr/>
        </p:nvSpPr>
        <p:spPr>
          <a:xfrm>
            <a:off x="10638371" y="3551850"/>
            <a:ext cx="6440152" cy="356235"/>
          </a:xfrm>
          <a:prstGeom prst="rect">
            <a:avLst/>
          </a:prstGeom>
        </p:spPr>
        <p:txBody>
          <a:bodyPr lIns="0" tIns="0" rIns="0" bIns="0" rtlCol="0" anchor="t">
            <a:spAutoFit/>
          </a:bodyPr>
          <a:lstStyle/>
          <a:p>
            <a:pPr algn="l">
              <a:lnSpc>
                <a:spcPts val="2940"/>
              </a:lnSpc>
            </a:pPr>
            <a:r>
              <a:rPr lang="en-US" sz="2100">
                <a:solidFill>
                  <a:srgbClr val="FFFFFF"/>
                </a:solidFill>
                <a:latin typeface="Montserrat"/>
                <a:ea typeface="Montserrat"/>
                <a:cs typeface="Montserrat"/>
                <a:sym typeface="Montserrat"/>
              </a:rPr>
              <a:t>Tech-savvy, socially active, and lifestyle-driven.</a:t>
            </a:r>
          </a:p>
        </p:txBody>
      </p:sp>
      <p:sp>
        <p:nvSpPr>
          <p:cNvPr id="27" name="TextBox 27"/>
          <p:cNvSpPr txBox="1"/>
          <p:nvPr/>
        </p:nvSpPr>
        <p:spPr>
          <a:xfrm>
            <a:off x="10638371" y="5173825"/>
            <a:ext cx="7286834" cy="356235"/>
          </a:xfrm>
          <a:prstGeom prst="rect">
            <a:avLst/>
          </a:prstGeom>
        </p:spPr>
        <p:txBody>
          <a:bodyPr lIns="0" tIns="0" rIns="0" bIns="0" rtlCol="0" anchor="t">
            <a:spAutoFit/>
          </a:bodyPr>
          <a:lstStyle/>
          <a:p>
            <a:pPr algn="l">
              <a:lnSpc>
                <a:spcPts val="2940"/>
              </a:lnSpc>
            </a:pPr>
            <a:r>
              <a:rPr lang="en-US" sz="2100">
                <a:solidFill>
                  <a:srgbClr val="FFFFFF"/>
                </a:solidFill>
                <a:latin typeface="Montserrat"/>
                <a:ea typeface="Montserrat"/>
                <a:cs typeface="Montserrat"/>
                <a:sym typeface="Montserrat"/>
              </a:rPr>
              <a:t>High purchasing power in F&amp;B, fashion, and gadgets.</a:t>
            </a:r>
          </a:p>
        </p:txBody>
      </p:sp>
      <p:sp>
        <p:nvSpPr>
          <p:cNvPr id="28" name="TextBox 28"/>
          <p:cNvSpPr txBox="1"/>
          <p:nvPr/>
        </p:nvSpPr>
        <p:spPr>
          <a:xfrm>
            <a:off x="10638371" y="6795801"/>
            <a:ext cx="7805968" cy="356235"/>
          </a:xfrm>
          <a:prstGeom prst="rect">
            <a:avLst/>
          </a:prstGeom>
        </p:spPr>
        <p:txBody>
          <a:bodyPr lIns="0" tIns="0" rIns="0" bIns="0" rtlCol="0" anchor="t">
            <a:spAutoFit/>
          </a:bodyPr>
          <a:lstStyle/>
          <a:p>
            <a:pPr algn="l">
              <a:lnSpc>
                <a:spcPts val="2940"/>
              </a:lnSpc>
            </a:pPr>
            <a:r>
              <a:rPr lang="en-US" sz="2100">
                <a:solidFill>
                  <a:srgbClr val="FFFFFF"/>
                </a:solidFill>
                <a:latin typeface="Montserrat"/>
                <a:ea typeface="Montserrat"/>
                <a:cs typeface="Montserrat"/>
                <a:sym typeface="Montserrat"/>
              </a:rPr>
              <a:t>Actively engage with brands that align with their values.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00273" r="-36763"/>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aphicFrame>
        <p:nvGraphicFramePr>
          <p:cNvPr id="6" name="Table 6"/>
          <p:cNvGraphicFramePr>
            <a:graphicFrameLocks noGrp="1"/>
          </p:cNvGraphicFramePr>
          <p:nvPr>
            <p:extLst>
              <p:ext uri="{D42A27DB-BD31-4B8C-83A1-F6EECF244321}">
                <p14:modId xmlns:p14="http://schemas.microsoft.com/office/powerpoint/2010/main" val="2740940270"/>
              </p:ext>
            </p:extLst>
          </p:nvPr>
        </p:nvGraphicFramePr>
        <p:xfrm>
          <a:off x="2105423" y="4224227"/>
          <a:ext cx="14074501" cy="4304895"/>
        </p:xfrm>
        <a:graphic>
          <a:graphicData uri="http://schemas.openxmlformats.org/drawingml/2006/table">
            <a:tbl>
              <a:tblPr/>
              <a:tblGrid>
                <a:gridCol w="5410938">
                  <a:extLst>
                    <a:ext uri="{9D8B030D-6E8A-4147-A177-3AD203B41FA5}">
                      <a16:colId xmlns:a16="http://schemas.microsoft.com/office/drawing/2014/main" val="20000"/>
                    </a:ext>
                  </a:extLst>
                </a:gridCol>
                <a:gridCol w="8663563">
                  <a:extLst>
                    <a:ext uri="{9D8B030D-6E8A-4147-A177-3AD203B41FA5}">
                      <a16:colId xmlns:a16="http://schemas.microsoft.com/office/drawing/2014/main" val="20001"/>
                    </a:ext>
                  </a:extLst>
                </a:gridCol>
              </a:tblGrid>
              <a:tr h="999351">
                <a:tc>
                  <a:txBody>
                    <a:bodyPr/>
                    <a:lstStyle/>
                    <a:p>
                      <a:pPr algn="ctr">
                        <a:lnSpc>
                          <a:spcPts val="4016"/>
                        </a:lnSpc>
                        <a:defRPr/>
                      </a:pPr>
                      <a:r>
                        <a:rPr lang="en-US" sz="2869" b="1">
                          <a:solidFill>
                            <a:srgbClr val="FFFFFF"/>
                          </a:solidFill>
                          <a:latin typeface="Montserrat Bold"/>
                          <a:ea typeface="Montserrat Bold"/>
                          <a:cs typeface="Montserrat Bold"/>
                          <a:sym typeface="Montserrat Bold"/>
                        </a:rPr>
                        <a:t>Tier</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solidFill>
                      <a:srgbClr val="FA40BD"/>
                    </a:solidFill>
                  </a:tcPr>
                </a:tc>
                <a:tc>
                  <a:txBody>
                    <a:bodyPr/>
                    <a:lstStyle/>
                    <a:p>
                      <a:pPr algn="ctr">
                        <a:lnSpc>
                          <a:spcPts val="4016"/>
                        </a:lnSpc>
                        <a:defRPr/>
                      </a:pPr>
                      <a:r>
                        <a:rPr lang="en-US" sz="2869" b="1">
                          <a:solidFill>
                            <a:srgbClr val="FFFFFF"/>
                          </a:solidFill>
                          <a:latin typeface="Montserrat Bold"/>
                          <a:ea typeface="Montserrat Bold"/>
                          <a:cs typeface="Montserrat Bold"/>
                          <a:sym typeface="Montserrat Bold"/>
                        </a:rPr>
                        <a:t>Package</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solidFill>
                      <a:srgbClr val="FA40BD"/>
                    </a:solidFill>
                  </a:tcPr>
                </a:tc>
                <a:extLst>
                  <a:ext uri="{0D108BD9-81ED-4DB2-BD59-A6C34878D82A}">
                    <a16:rowId xmlns:a16="http://schemas.microsoft.com/office/drawing/2014/main" val="10000"/>
                  </a:ext>
                </a:extLst>
              </a:tr>
              <a:tr h="826386">
                <a:tc>
                  <a:txBody>
                    <a:bodyPr/>
                    <a:lstStyle/>
                    <a:p>
                      <a:pPr algn="ctr">
                        <a:lnSpc>
                          <a:spcPts val="2818"/>
                        </a:lnSpc>
                        <a:defRPr/>
                      </a:pPr>
                      <a:r>
                        <a:rPr lang="en-US" sz="2012" b="1">
                          <a:solidFill>
                            <a:srgbClr val="FFFFFF"/>
                          </a:solidFill>
                          <a:latin typeface="Montserrat Bold"/>
                          <a:ea typeface="Montserrat Bold"/>
                          <a:cs typeface="Montserrat Bold"/>
                          <a:sym typeface="Montserrat Bold"/>
                        </a:rPr>
                        <a:t>Platinum Sponsor</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tc>
                  <a:txBody>
                    <a:bodyPr/>
                    <a:lstStyle/>
                    <a:p>
                      <a:pPr algn="l">
                        <a:lnSpc>
                          <a:spcPts val="2818"/>
                        </a:lnSpc>
                        <a:defRPr/>
                      </a:pPr>
                      <a:r>
                        <a:rPr lang="en-US" sz="2012" dirty="0">
                          <a:solidFill>
                            <a:srgbClr val="FFFFFF"/>
                          </a:solidFill>
                          <a:latin typeface="Montserrat"/>
                          <a:ea typeface="Montserrat"/>
                          <a:cs typeface="Montserrat"/>
                          <a:sym typeface="Montserrat"/>
                        </a:rPr>
                        <a:t>10</a:t>
                      </a:r>
                      <a:r>
                        <a:rPr lang="ar-SA" sz="2012" dirty="0">
                          <a:solidFill>
                            <a:srgbClr val="FFFFFF"/>
                          </a:solidFill>
                          <a:latin typeface="Montserrat"/>
                          <a:ea typeface="Montserrat"/>
                          <a:cs typeface="Montserrat"/>
                          <a:sym typeface="Montserrat"/>
                        </a:rPr>
                        <a:t>0</a:t>
                      </a:r>
                      <a:r>
                        <a:rPr lang="en-US" sz="2012" dirty="0">
                          <a:solidFill>
                            <a:srgbClr val="FFFFFF"/>
                          </a:solidFill>
                          <a:latin typeface="Montserrat"/>
                          <a:ea typeface="Montserrat"/>
                          <a:cs typeface="Montserrat"/>
                          <a:sym typeface="Montserrat"/>
                        </a:rPr>
                        <a:t>00 USD</a:t>
                      </a:r>
                      <a:endParaRPr lang="en-US" sz="1100" dirty="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826386">
                <a:tc>
                  <a:txBody>
                    <a:bodyPr/>
                    <a:lstStyle/>
                    <a:p>
                      <a:pPr algn="ctr">
                        <a:lnSpc>
                          <a:spcPts val="2818"/>
                        </a:lnSpc>
                        <a:defRPr/>
                      </a:pPr>
                      <a:r>
                        <a:rPr lang="en-US" sz="2012" b="1">
                          <a:solidFill>
                            <a:srgbClr val="FFFFFF"/>
                          </a:solidFill>
                          <a:latin typeface="Montserrat Bold"/>
                          <a:ea typeface="Montserrat Bold"/>
                          <a:cs typeface="Montserrat Bold"/>
                          <a:sym typeface="Montserrat Bold"/>
                        </a:rPr>
                        <a:t>Gold Sponsor</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tc>
                  <a:txBody>
                    <a:bodyPr/>
                    <a:lstStyle/>
                    <a:p>
                      <a:pPr algn="l">
                        <a:lnSpc>
                          <a:spcPts val="2818"/>
                        </a:lnSpc>
                        <a:defRPr/>
                      </a:pPr>
                      <a:r>
                        <a:rPr lang="en-US" sz="2012">
                          <a:solidFill>
                            <a:srgbClr val="FFFFFF"/>
                          </a:solidFill>
                          <a:latin typeface="Montserrat"/>
                          <a:ea typeface="Montserrat"/>
                          <a:cs typeface="Montserrat"/>
                          <a:sym typeface="Montserrat"/>
                        </a:rPr>
                        <a:t>7500 USD</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826386">
                <a:tc>
                  <a:txBody>
                    <a:bodyPr/>
                    <a:lstStyle/>
                    <a:p>
                      <a:pPr algn="ctr">
                        <a:lnSpc>
                          <a:spcPts val="2818"/>
                        </a:lnSpc>
                        <a:defRPr/>
                      </a:pPr>
                      <a:r>
                        <a:rPr lang="en-US" sz="2012" b="1">
                          <a:solidFill>
                            <a:srgbClr val="FFFFFF"/>
                          </a:solidFill>
                          <a:latin typeface="Montserrat Bold"/>
                          <a:ea typeface="Montserrat Bold"/>
                          <a:cs typeface="Montserrat Bold"/>
                          <a:sym typeface="Montserrat Bold"/>
                        </a:rPr>
                        <a:t>Silver Sponsor</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tc>
                  <a:txBody>
                    <a:bodyPr/>
                    <a:lstStyle/>
                    <a:p>
                      <a:pPr algn="l">
                        <a:lnSpc>
                          <a:spcPts val="2818"/>
                        </a:lnSpc>
                        <a:defRPr/>
                      </a:pPr>
                      <a:r>
                        <a:rPr lang="en-US" sz="2012">
                          <a:solidFill>
                            <a:srgbClr val="FFFFFF"/>
                          </a:solidFill>
                          <a:latin typeface="Montserrat"/>
                          <a:ea typeface="Montserrat"/>
                          <a:cs typeface="Montserrat"/>
                          <a:sym typeface="Montserrat"/>
                        </a:rPr>
                        <a:t>5000 USD</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826386">
                <a:tc>
                  <a:txBody>
                    <a:bodyPr/>
                    <a:lstStyle/>
                    <a:p>
                      <a:pPr algn="ctr">
                        <a:lnSpc>
                          <a:spcPts val="2818"/>
                        </a:lnSpc>
                        <a:defRPr/>
                      </a:pPr>
                      <a:r>
                        <a:rPr lang="en-US" sz="2012" b="1">
                          <a:solidFill>
                            <a:srgbClr val="FFFFFF"/>
                          </a:solidFill>
                          <a:latin typeface="Montserrat Bold"/>
                          <a:ea typeface="Montserrat Bold"/>
                          <a:cs typeface="Montserrat Bold"/>
                          <a:sym typeface="Montserrat Bold"/>
                        </a:rPr>
                        <a:t>Customer Partner</a:t>
                      </a:r>
                      <a:endParaRPr lang="en-US" sz="110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tc>
                  <a:txBody>
                    <a:bodyPr/>
                    <a:lstStyle/>
                    <a:p>
                      <a:pPr algn="l">
                        <a:lnSpc>
                          <a:spcPts val="2818"/>
                        </a:lnSpc>
                        <a:defRPr/>
                      </a:pPr>
                      <a:r>
                        <a:rPr lang="en-US" sz="2012" dirty="0">
                          <a:solidFill>
                            <a:srgbClr val="FFFFFF"/>
                          </a:solidFill>
                          <a:latin typeface="Montserrat"/>
                          <a:ea typeface="Montserrat"/>
                          <a:cs typeface="Montserrat"/>
                          <a:sym typeface="Montserrat"/>
                        </a:rPr>
                        <a:t>3000 USD</a:t>
                      </a:r>
                      <a:endParaRPr lang="en-US" sz="1100" dirty="0"/>
                    </a:p>
                  </a:txBody>
                  <a:tcPr marL="188477" marR="188477" marT="188477" marB="188477" anchor="ctr">
                    <a:lnL w="37695" cap="flat" cmpd="sng" algn="ctr">
                      <a:solidFill>
                        <a:srgbClr val="FFFFFF"/>
                      </a:solidFill>
                      <a:prstDash val="solid"/>
                      <a:round/>
                      <a:headEnd type="none" w="med" len="med"/>
                      <a:tailEnd type="none" w="med" len="med"/>
                    </a:lnL>
                    <a:lnR w="37695" cap="flat" cmpd="sng" algn="ctr">
                      <a:solidFill>
                        <a:srgbClr val="FFFFFF"/>
                      </a:solidFill>
                      <a:prstDash val="solid"/>
                      <a:round/>
                      <a:headEnd type="none" w="med" len="med"/>
                      <a:tailEnd type="none" w="med" len="med"/>
                    </a:lnR>
                    <a:lnT w="37695" cap="flat" cmpd="sng" algn="ctr">
                      <a:solidFill>
                        <a:srgbClr val="FFFFFF"/>
                      </a:solidFill>
                      <a:prstDash val="solid"/>
                      <a:round/>
                      <a:headEnd type="none" w="med" len="med"/>
                      <a:tailEnd type="none" w="med" len="med"/>
                    </a:lnT>
                    <a:lnB w="3769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TextBox 7"/>
          <p:cNvSpPr txBox="1"/>
          <p:nvPr/>
        </p:nvSpPr>
        <p:spPr>
          <a:xfrm>
            <a:off x="2013397" y="1755272"/>
            <a:ext cx="6309059" cy="1830693"/>
          </a:xfrm>
          <a:prstGeom prst="rect">
            <a:avLst/>
          </a:prstGeom>
        </p:spPr>
        <p:txBody>
          <a:bodyPr lIns="0" tIns="0" rIns="0" bIns="0" rtlCol="0" anchor="t">
            <a:spAutoFit/>
          </a:bodyPr>
          <a:lstStyle/>
          <a:p>
            <a:pPr algn="l">
              <a:lnSpc>
                <a:spcPts val="7062"/>
              </a:lnSpc>
            </a:pPr>
            <a:r>
              <a:rPr lang="en-US" sz="6992" b="1" spc="-41">
                <a:solidFill>
                  <a:srgbClr val="FA40BD"/>
                </a:solidFill>
                <a:latin typeface="Montserrat Bold"/>
                <a:ea typeface="Montserrat Bold"/>
                <a:cs typeface="Montserrat Bold"/>
                <a:sym typeface="Montserrat Bold"/>
              </a:rPr>
              <a:t>Sponsorship Packages</a:t>
            </a:r>
          </a:p>
        </p:txBody>
      </p:sp>
      <p:sp>
        <p:nvSpPr>
          <p:cNvPr id="8" name="Freeform 8"/>
          <p:cNvSpPr/>
          <p:nvPr/>
        </p:nvSpPr>
        <p:spPr>
          <a:xfrm>
            <a:off x="15702150" y="3765301"/>
            <a:ext cx="955548" cy="955548"/>
          </a:xfrm>
          <a:custGeom>
            <a:avLst/>
            <a:gdLst/>
            <a:ahLst/>
            <a:cxnLst/>
            <a:rect l="l" t="t" r="r" b="b"/>
            <a:pathLst>
              <a:path w="955548" h="955548">
                <a:moveTo>
                  <a:pt x="0" y="0"/>
                </a:moveTo>
                <a:lnTo>
                  <a:pt x="955548" y="0"/>
                </a:lnTo>
                <a:lnTo>
                  <a:pt x="955548" y="955548"/>
                </a:lnTo>
                <a:lnTo>
                  <a:pt x="0" y="9555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803942" y="8192381"/>
            <a:ext cx="636851" cy="636851"/>
          </a:xfrm>
          <a:custGeom>
            <a:avLst/>
            <a:gdLst/>
            <a:ahLst/>
            <a:cxnLst/>
            <a:rect l="l" t="t" r="r" b="b"/>
            <a:pathLst>
              <a:path w="636851" h="636851">
                <a:moveTo>
                  <a:pt x="0" y="0"/>
                </a:moveTo>
                <a:lnTo>
                  <a:pt x="636851" y="0"/>
                </a:lnTo>
                <a:lnTo>
                  <a:pt x="636851" y="636851"/>
                </a:lnTo>
                <a:lnTo>
                  <a:pt x="0" y="636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9348705" y="1935872"/>
            <a:ext cx="6910388" cy="1892770"/>
          </a:xfrm>
          <a:prstGeom prst="rect">
            <a:avLst/>
          </a:prstGeom>
        </p:spPr>
        <p:txBody>
          <a:bodyPr lIns="0" tIns="0" rIns="0" bIns="0" rtlCol="0" anchor="t">
            <a:spAutoFit/>
          </a:bodyPr>
          <a:lstStyle/>
          <a:p>
            <a:pPr algn="just">
              <a:lnSpc>
                <a:spcPts val="3824"/>
              </a:lnSpc>
            </a:pPr>
            <a:r>
              <a:rPr lang="en-US" sz="2731">
                <a:solidFill>
                  <a:srgbClr val="FFFFFF"/>
                </a:solidFill>
                <a:latin typeface="Montserrat Light"/>
                <a:ea typeface="Montserrat Light"/>
                <a:cs typeface="Montserrat Light"/>
                <a:sym typeface="Montserrat Light"/>
              </a:rPr>
              <a:t>Flexible packages designed to align with your brand’s goals and maximize visibility before, during, and after the event.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726451"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8825567" y="2339334"/>
            <a:ext cx="13188884" cy="5535633"/>
            <a:chOff x="0" y="0"/>
            <a:chExt cx="3473615" cy="1457945"/>
          </a:xfrm>
        </p:grpSpPr>
        <p:sp>
          <p:nvSpPr>
            <p:cNvPr id="7" name="Freeform 7"/>
            <p:cNvSpPr/>
            <p:nvPr/>
          </p:nvSpPr>
          <p:spPr>
            <a:xfrm>
              <a:off x="0" y="0"/>
              <a:ext cx="3473615" cy="1457945"/>
            </a:xfrm>
            <a:custGeom>
              <a:avLst/>
              <a:gdLst/>
              <a:ahLst/>
              <a:cxnLst/>
              <a:rect l="l" t="t" r="r" b="b"/>
              <a:pathLst>
                <a:path w="3473615" h="1457945">
                  <a:moveTo>
                    <a:pt x="0" y="0"/>
                  </a:moveTo>
                  <a:lnTo>
                    <a:pt x="3473615" y="0"/>
                  </a:lnTo>
                  <a:lnTo>
                    <a:pt x="3473615" y="1457945"/>
                  </a:lnTo>
                  <a:lnTo>
                    <a:pt x="0" y="1457945"/>
                  </a:lnTo>
                  <a:close/>
                </a:path>
              </a:pathLst>
            </a:custGeom>
            <a:solidFill>
              <a:srgbClr val="5C1846">
                <a:alpha val="65882"/>
              </a:srgbClr>
            </a:solidFill>
          </p:spPr>
        </p:sp>
        <p:sp>
          <p:nvSpPr>
            <p:cNvPr id="8" name="TextBox 8"/>
            <p:cNvSpPr txBox="1"/>
            <p:nvPr/>
          </p:nvSpPr>
          <p:spPr>
            <a:xfrm>
              <a:off x="0" y="38100"/>
              <a:ext cx="3473615" cy="1419845"/>
            </a:xfrm>
            <a:prstGeom prst="rect">
              <a:avLst/>
            </a:prstGeom>
          </p:spPr>
          <p:txBody>
            <a:bodyPr lIns="50800" tIns="50800" rIns="50800" bIns="50800" rtlCol="0" anchor="ctr"/>
            <a:lstStyle/>
            <a:p>
              <a:pPr algn="ctr">
                <a:lnSpc>
                  <a:spcPts val="2054"/>
                </a:lnSpc>
              </a:pPr>
              <a:endParaRPr/>
            </a:p>
          </p:txBody>
        </p:sp>
      </p:grpSp>
      <p:grpSp>
        <p:nvGrpSpPr>
          <p:cNvPr id="9" name="Group 9"/>
          <p:cNvGrpSpPr/>
          <p:nvPr/>
        </p:nvGrpSpPr>
        <p:grpSpPr>
          <a:xfrm>
            <a:off x="9505134" y="3179196"/>
            <a:ext cx="693586" cy="693586"/>
            <a:chOff x="0" y="0"/>
            <a:chExt cx="182673" cy="182673"/>
          </a:xfrm>
        </p:grpSpPr>
        <p:sp>
          <p:nvSpPr>
            <p:cNvPr id="10" name="Freeform 10"/>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1" name="TextBox 11"/>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grpSp>
        <p:nvGrpSpPr>
          <p:cNvPr id="12" name="Group 12"/>
          <p:cNvGrpSpPr/>
          <p:nvPr/>
        </p:nvGrpSpPr>
        <p:grpSpPr>
          <a:xfrm>
            <a:off x="9494485" y="6414218"/>
            <a:ext cx="693586" cy="693586"/>
            <a:chOff x="0" y="0"/>
            <a:chExt cx="182673" cy="182673"/>
          </a:xfrm>
        </p:grpSpPr>
        <p:sp>
          <p:nvSpPr>
            <p:cNvPr id="13" name="Freeform 13"/>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4" name="TextBox 14"/>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grpSp>
        <p:nvGrpSpPr>
          <p:cNvPr id="15" name="Group 15"/>
          <p:cNvGrpSpPr/>
          <p:nvPr/>
        </p:nvGrpSpPr>
        <p:grpSpPr>
          <a:xfrm>
            <a:off x="9505134" y="4796707"/>
            <a:ext cx="693586" cy="693586"/>
            <a:chOff x="0" y="0"/>
            <a:chExt cx="182673" cy="182673"/>
          </a:xfrm>
        </p:grpSpPr>
        <p:sp>
          <p:nvSpPr>
            <p:cNvPr id="16" name="Freeform 16"/>
            <p:cNvSpPr/>
            <p:nvPr/>
          </p:nvSpPr>
          <p:spPr>
            <a:xfrm>
              <a:off x="0" y="0"/>
              <a:ext cx="182673" cy="182673"/>
            </a:xfrm>
            <a:custGeom>
              <a:avLst/>
              <a:gdLst/>
              <a:ahLst/>
              <a:cxnLst/>
              <a:rect l="l" t="t" r="r" b="b"/>
              <a:pathLst>
                <a:path w="182673" h="182673">
                  <a:moveTo>
                    <a:pt x="0" y="0"/>
                  </a:moveTo>
                  <a:lnTo>
                    <a:pt x="182673" y="0"/>
                  </a:lnTo>
                  <a:lnTo>
                    <a:pt x="182673" y="182673"/>
                  </a:lnTo>
                  <a:lnTo>
                    <a:pt x="0" y="182673"/>
                  </a:lnTo>
                  <a:close/>
                </a:path>
              </a:pathLst>
            </a:custGeom>
            <a:solidFill>
              <a:srgbClr val="FA40BD"/>
            </a:solidFill>
          </p:spPr>
        </p:sp>
        <p:sp>
          <p:nvSpPr>
            <p:cNvPr id="17" name="TextBox 17"/>
            <p:cNvSpPr txBox="1"/>
            <p:nvPr/>
          </p:nvSpPr>
          <p:spPr>
            <a:xfrm>
              <a:off x="0" y="38100"/>
              <a:ext cx="182673" cy="144573"/>
            </a:xfrm>
            <a:prstGeom prst="rect">
              <a:avLst/>
            </a:prstGeom>
          </p:spPr>
          <p:txBody>
            <a:bodyPr lIns="50800" tIns="50800" rIns="50800" bIns="50800" rtlCol="0" anchor="ctr"/>
            <a:lstStyle/>
            <a:p>
              <a:pPr algn="ctr">
                <a:lnSpc>
                  <a:spcPts val="2054"/>
                </a:lnSpc>
              </a:pPr>
              <a:endParaRPr/>
            </a:p>
          </p:txBody>
        </p:sp>
      </p:grpSp>
      <p:sp>
        <p:nvSpPr>
          <p:cNvPr id="18" name="TextBox 18"/>
          <p:cNvSpPr txBox="1"/>
          <p:nvPr/>
        </p:nvSpPr>
        <p:spPr>
          <a:xfrm>
            <a:off x="1483399" y="2364513"/>
            <a:ext cx="6686522" cy="1146632"/>
          </a:xfrm>
          <a:prstGeom prst="rect">
            <a:avLst/>
          </a:prstGeom>
        </p:spPr>
        <p:txBody>
          <a:bodyPr lIns="0" tIns="0" rIns="0" bIns="0" rtlCol="0" anchor="t">
            <a:spAutoFit/>
          </a:bodyPr>
          <a:lstStyle/>
          <a:p>
            <a:pPr algn="l">
              <a:lnSpc>
                <a:spcPts val="5244"/>
              </a:lnSpc>
            </a:pPr>
            <a:r>
              <a:rPr lang="en-US" sz="5192" b="1" spc="-31">
                <a:solidFill>
                  <a:srgbClr val="FA40BD"/>
                </a:solidFill>
                <a:latin typeface="Montserrat Bold"/>
                <a:ea typeface="Montserrat Bold"/>
                <a:cs typeface="Montserrat Bold"/>
                <a:sym typeface="Montserrat Bold"/>
              </a:rPr>
              <a:t>Next Steps: </a:t>
            </a:r>
          </a:p>
          <a:p>
            <a:pPr algn="l">
              <a:lnSpc>
                <a:spcPts val="3830"/>
              </a:lnSpc>
            </a:pPr>
            <a:r>
              <a:rPr lang="en-US" sz="3792" b="1" spc="-22">
                <a:solidFill>
                  <a:srgbClr val="FA40BD"/>
                </a:solidFill>
                <a:latin typeface="Montserrat Bold"/>
                <a:ea typeface="Montserrat Bold"/>
                <a:cs typeface="Montserrat Bold"/>
                <a:sym typeface="Montserrat Bold"/>
              </a:rPr>
              <a:t>Secure Your Partnership</a:t>
            </a:r>
          </a:p>
        </p:txBody>
      </p:sp>
      <p:sp>
        <p:nvSpPr>
          <p:cNvPr id="19" name="TextBox 19"/>
          <p:cNvSpPr txBox="1"/>
          <p:nvPr/>
        </p:nvSpPr>
        <p:spPr>
          <a:xfrm>
            <a:off x="1457386" y="4193871"/>
            <a:ext cx="6712534" cy="3713950"/>
          </a:xfrm>
          <a:prstGeom prst="rect">
            <a:avLst/>
          </a:prstGeom>
        </p:spPr>
        <p:txBody>
          <a:bodyPr lIns="0" tIns="0" rIns="0" bIns="0" rtlCol="0" anchor="t">
            <a:spAutoFit/>
          </a:bodyPr>
          <a:lstStyle/>
          <a:p>
            <a:pPr algn="just">
              <a:lnSpc>
                <a:spcPts val="4244"/>
              </a:lnSpc>
            </a:pPr>
            <a:r>
              <a:rPr lang="en-US" sz="3031">
                <a:solidFill>
                  <a:srgbClr val="FFFFFF"/>
                </a:solidFill>
                <a:latin typeface="Montserrat Light"/>
                <a:ea typeface="Montserrat Light"/>
                <a:cs typeface="Montserrat Light"/>
                <a:sym typeface="Montserrat Light"/>
              </a:rPr>
              <a:t>IFG 2026 is currently finalizing partnerships with the Saudi Fashion Commission, major retail conglomerates, and media houses. Sponsorship slots are limited and will be allocated on a first-commit, first-served basis. </a:t>
            </a:r>
          </a:p>
        </p:txBody>
      </p:sp>
      <p:sp>
        <p:nvSpPr>
          <p:cNvPr id="20" name="TextBox 20"/>
          <p:cNvSpPr txBox="1"/>
          <p:nvPr/>
        </p:nvSpPr>
        <p:spPr>
          <a:xfrm>
            <a:off x="9515783" y="3347048"/>
            <a:ext cx="672287" cy="405508"/>
          </a:xfrm>
          <a:prstGeom prst="rect">
            <a:avLst/>
          </a:prstGeom>
        </p:spPr>
        <p:txBody>
          <a:bodyPr lIns="0" tIns="0" rIns="0" bIns="0" rtlCol="0" anchor="t">
            <a:spAutoFit/>
          </a:bodyPr>
          <a:lstStyle/>
          <a:p>
            <a:pPr algn="ctr">
              <a:lnSpc>
                <a:spcPts val="3019"/>
              </a:lnSpc>
            </a:pPr>
            <a:r>
              <a:rPr lang="en-US" sz="2989" b="1" spc="-17">
                <a:solidFill>
                  <a:srgbClr val="FFFFFF"/>
                </a:solidFill>
                <a:latin typeface="Montserrat Bold"/>
                <a:ea typeface="Montserrat Bold"/>
                <a:cs typeface="Montserrat Bold"/>
                <a:sym typeface="Montserrat Bold"/>
              </a:rPr>
              <a:t>01.</a:t>
            </a:r>
          </a:p>
        </p:txBody>
      </p:sp>
      <p:sp>
        <p:nvSpPr>
          <p:cNvPr id="21" name="TextBox 21"/>
          <p:cNvSpPr txBox="1"/>
          <p:nvPr/>
        </p:nvSpPr>
        <p:spPr>
          <a:xfrm>
            <a:off x="9545511" y="4964551"/>
            <a:ext cx="612832" cy="405524"/>
          </a:xfrm>
          <a:prstGeom prst="rect">
            <a:avLst/>
          </a:prstGeom>
        </p:spPr>
        <p:txBody>
          <a:bodyPr lIns="0" tIns="0" rIns="0" bIns="0" rtlCol="0" anchor="t">
            <a:spAutoFit/>
          </a:bodyPr>
          <a:lstStyle/>
          <a:p>
            <a:pPr algn="ctr">
              <a:lnSpc>
                <a:spcPts val="3019"/>
              </a:lnSpc>
            </a:pPr>
            <a:r>
              <a:rPr lang="en-US" sz="2990" b="1" spc="-17">
                <a:solidFill>
                  <a:srgbClr val="FFFFFF"/>
                </a:solidFill>
                <a:latin typeface="Montserrat Bold"/>
                <a:ea typeface="Montserrat Bold"/>
                <a:cs typeface="Montserrat Bold"/>
                <a:sym typeface="Montserrat Bold"/>
              </a:rPr>
              <a:t>02.</a:t>
            </a:r>
          </a:p>
        </p:txBody>
      </p:sp>
      <p:sp>
        <p:nvSpPr>
          <p:cNvPr id="22" name="TextBox 22"/>
          <p:cNvSpPr txBox="1"/>
          <p:nvPr/>
        </p:nvSpPr>
        <p:spPr>
          <a:xfrm>
            <a:off x="9545511" y="6582054"/>
            <a:ext cx="591534" cy="405524"/>
          </a:xfrm>
          <a:prstGeom prst="rect">
            <a:avLst/>
          </a:prstGeom>
        </p:spPr>
        <p:txBody>
          <a:bodyPr lIns="0" tIns="0" rIns="0" bIns="0" rtlCol="0" anchor="t">
            <a:spAutoFit/>
          </a:bodyPr>
          <a:lstStyle/>
          <a:p>
            <a:pPr algn="ctr">
              <a:lnSpc>
                <a:spcPts val="3019"/>
              </a:lnSpc>
            </a:pPr>
            <a:r>
              <a:rPr lang="en-US" sz="2990" b="1" spc="-17">
                <a:solidFill>
                  <a:srgbClr val="FFFFFF"/>
                </a:solidFill>
                <a:latin typeface="Montserrat Bold"/>
                <a:ea typeface="Montserrat Bold"/>
                <a:cs typeface="Montserrat Bold"/>
                <a:sym typeface="Montserrat Bold"/>
              </a:rPr>
              <a:t>03.</a:t>
            </a:r>
          </a:p>
        </p:txBody>
      </p:sp>
      <p:sp>
        <p:nvSpPr>
          <p:cNvPr id="23" name="TextBox 23"/>
          <p:cNvSpPr txBox="1"/>
          <p:nvPr/>
        </p:nvSpPr>
        <p:spPr>
          <a:xfrm>
            <a:off x="10638371" y="3141096"/>
            <a:ext cx="2546593"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Contact us</a:t>
            </a:r>
          </a:p>
        </p:txBody>
      </p:sp>
      <p:sp>
        <p:nvSpPr>
          <p:cNvPr id="24" name="TextBox 24"/>
          <p:cNvSpPr txBox="1"/>
          <p:nvPr/>
        </p:nvSpPr>
        <p:spPr>
          <a:xfrm>
            <a:off x="10638371" y="4758607"/>
            <a:ext cx="3084638"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Schedule a call</a:t>
            </a:r>
          </a:p>
        </p:txBody>
      </p:sp>
      <p:sp>
        <p:nvSpPr>
          <p:cNvPr id="25" name="TextBox 25"/>
          <p:cNvSpPr txBox="1"/>
          <p:nvPr/>
        </p:nvSpPr>
        <p:spPr>
          <a:xfrm>
            <a:off x="10638371" y="6376118"/>
            <a:ext cx="3920023" cy="348543"/>
          </a:xfrm>
          <a:prstGeom prst="rect">
            <a:avLst/>
          </a:prstGeom>
        </p:spPr>
        <p:txBody>
          <a:bodyPr lIns="0" tIns="0" rIns="0" bIns="0" rtlCol="0" anchor="t">
            <a:spAutoFit/>
          </a:bodyPr>
          <a:lstStyle/>
          <a:p>
            <a:pPr algn="l">
              <a:lnSpc>
                <a:spcPts val="2880"/>
              </a:lnSpc>
            </a:pPr>
            <a:r>
              <a:rPr lang="en-US" sz="2057" b="1">
                <a:solidFill>
                  <a:srgbClr val="FFFFFF"/>
                </a:solidFill>
                <a:latin typeface="Montserrat Bold"/>
                <a:ea typeface="Montserrat Bold"/>
                <a:cs typeface="Montserrat Bold"/>
                <a:sym typeface="Montserrat Bold"/>
              </a:rPr>
              <a:t>Secure your tier</a:t>
            </a:r>
          </a:p>
        </p:txBody>
      </p:sp>
      <p:sp>
        <p:nvSpPr>
          <p:cNvPr id="26" name="TextBox 26"/>
          <p:cNvSpPr txBox="1"/>
          <p:nvPr/>
        </p:nvSpPr>
        <p:spPr>
          <a:xfrm>
            <a:off x="10638371" y="3551850"/>
            <a:ext cx="7197759" cy="691783"/>
          </a:xfrm>
          <a:prstGeom prst="rect">
            <a:avLst/>
          </a:prstGeom>
        </p:spPr>
        <p:txBody>
          <a:bodyPr lIns="0" tIns="0" rIns="0" bIns="0" rtlCol="0" anchor="t">
            <a:spAutoFit/>
          </a:bodyPr>
          <a:lstStyle/>
          <a:p>
            <a:pPr algn="l">
              <a:lnSpc>
                <a:spcPts val="2820"/>
              </a:lnSpc>
            </a:pPr>
            <a:r>
              <a:rPr lang="en-US" sz="2014" b="1">
                <a:solidFill>
                  <a:srgbClr val="FFFFFF"/>
                </a:solidFill>
                <a:latin typeface="Montserrat Bold"/>
                <a:ea typeface="Montserrat Bold"/>
                <a:cs typeface="Montserrat Bold"/>
                <a:sym typeface="Montserrat Bold"/>
              </a:rPr>
              <a:t>for a detailed sponsorship prospectus and activation ideas.</a:t>
            </a:r>
          </a:p>
        </p:txBody>
      </p:sp>
      <p:sp>
        <p:nvSpPr>
          <p:cNvPr id="27" name="TextBox 27"/>
          <p:cNvSpPr txBox="1"/>
          <p:nvPr/>
        </p:nvSpPr>
        <p:spPr>
          <a:xfrm>
            <a:off x="10638371" y="5173825"/>
            <a:ext cx="7197759" cy="339358"/>
          </a:xfrm>
          <a:prstGeom prst="rect">
            <a:avLst/>
          </a:prstGeom>
        </p:spPr>
        <p:txBody>
          <a:bodyPr lIns="0" tIns="0" rIns="0" bIns="0" rtlCol="0" anchor="t">
            <a:spAutoFit/>
          </a:bodyPr>
          <a:lstStyle/>
          <a:p>
            <a:pPr algn="l">
              <a:lnSpc>
                <a:spcPts val="2820"/>
              </a:lnSpc>
            </a:pPr>
            <a:r>
              <a:rPr lang="en-US" sz="2014" b="1">
                <a:solidFill>
                  <a:srgbClr val="FFFFFF"/>
                </a:solidFill>
                <a:latin typeface="Montserrat Bold"/>
                <a:ea typeface="Montserrat Bold"/>
                <a:cs typeface="Montserrat Bold"/>
                <a:sym typeface="Montserrat Bold"/>
              </a:rPr>
              <a:t>with our sponsorship team to align objectives.</a:t>
            </a:r>
          </a:p>
        </p:txBody>
      </p:sp>
      <p:sp>
        <p:nvSpPr>
          <p:cNvPr id="28" name="TextBox 28"/>
          <p:cNvSpPr txBox="1"/>
          <p:nvPr/>
        </p:nvSpPr>
        <p:spPr>
          <a:xfrm>
            <a:off x="10638371" y="6795801"/>
            <a:ext cx="7197759" cy="339358"/>
          </a:xfrm>
          <a:prstGeom prst="rect">
            <a:avLst/>
          </a:prstGeom>
        </p:spPr>
        <p:txBody>
          <a:bodyPr lIns="0" tIns="0" rIns="0" bIns="0" rtlCol="0" anchor="t">
            <a:spAutoFit/>
          </a:bodyPr>
          <a:lstStyle/>
          <a:p>
            <a:pPr algn="l">
              <a:lnSpc>
                <a:spcPts val="2820"/>
              </a:lnSpc>
            </a:pPr>
            <a:r>
              <a:rPr lang="en-US" sz="2014" b="1">
                <a:solidFill>
                  <a:srgbClr val="FFFFFF"/>
                </a:solidFill>
                <a:latin typeface="Montserrat Bold"/>
                <a:ea typeface="Montserrat Bold"/>
                <a:cs typeface="Montserrat Bold"/>
                <a:sym typeface="Montserrat Bold"/>
              </a:rPr>
              <a:t>by signing a memorandum of understanding (MOU).</a:t>
            </a:r>
          </a:p>
        </p:txBody>
      </p:sp>
      <p:sp>
        <p:nvSpPr>
          <p:cNvPr id="29" name="TextBox 29"/>
          <p:cNvSpPr txBox="1"/>
          <p:nvPr/>
        </p:nvSpPr>
        <p:spPr>
          <a:xfrm>
            <a:off x="9545511" y="2386959"/>
            <a:ext cx="8290620" cy="337384"/>
          </a:xfrm>
          <a:prstGeom prst="rect">
            <a:avLst/>
          </a:prstGeom>
        </p:spPr>
        <p:txBody>
          <a:bodyPr lIns="0" tIns="0" rIns="0" bIns="0" rtlCol="0" anchor="t">
            <a:spAutoFit/>
          </a:bodyPr>
          <a:lstStyle/>
          <a:p>
            <a:pPr algn="ctr">
              <a:lnSpc>
                <a:spcPts val="2559"/>
              </a:lnSpc>
              <a:spcBef>
                <a:spcPct val="0"/>
              </a:spcBef>
            </a:pPr>
            <a:r>
              <a:rPr lang="en-US" sz="2534" b="1">
                <a:solidFill>
                  <a:srgbClr val="FFFFFF"/>
                </a:solidFill>
                <a:latin typeface="Montserrat Bold"/>
                <a:ea typeface="Montserrat Bold"/>
                <a:cs typeface="Montserrat Bold"/>
                <a:sym typeface="Montserrat Bold"/>
              </a:rPr>
              <a:t>To express interest or request a custom proposal: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3674670" y="-845555"/>
            <a:ext cx="25740901" cy="11978110"/>
            <a:chOff x="0" y="0"/>
            <a:chExt cx="6779497" cy="3154728"/>
          </a:xfrm>
        </p:grpSpPr>
        <p:sp>
          <p:nvSpPr>
            <p:cNvPr id="4" name="Freeform 4"/>
            <p:cNvSpPr/>
            <p:nvPr/>
          </p:nvSpPr>
          <p:spPr>
            <a:xfrm>
              <a:off x="0" y="0"/>
              <a:ext cx="6779497" cy="3154728"/>
            </a:xfrm>
            <a:custGeom>
              <a:avLst/>
              <a:gdLst/>
              <a:ahLst/>
              <a:cxnLst/>
              <a:rect l="l" t="t" r="r" b="b"/>
              <a:pathLst>
                <a:path w="6779497" h="3154728">
                  <a:moveTo>
                    <a:pt x="0" y="0"/>
                  </a:moveTo>
                  <a:lnTo>
                    <a:pt x="6779497" y="0"/>
                  </a:lnTo>
                  <a:lnTo>
                    <a:pt x="6779497" y="3154728"/>
                  </a:lnTo>
                  <a:lnTo>
                    <a:pt x="0" y="3154728"/>
                  </a:lnTo>
                  <a:close/>
                </a:path>
              </a:pathLst>
            </a:custGeom>
            <a:solidFill>
              <a:srgbClr val="080306">
                <a:alpha val="64706"/>
              </a:srgbClr>
            </a:solidFill>
          </p:spPr>
        </p:sp>
        <p:sp>
          <p:nvSpPr>
            <p:cNvPr id="5" name="TextBox 5"/>
            <p:cNvSpPr txBox="1"/>
            <p:nvPr/>
          </p:nvSpPr>
          <p:spPr>
            <a:xfrm>
              <a:off x="0" y="-38100"/>
              <a:ext cx="6779497" cy="3192828"/>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662795" y="3372949"/>
            <a:ext cx="6789678" cy="2215183"/>
          </a:xfrm>
          <a:prstGeom prst="rect">
            <a:avLst/>
          </a:prstGeom>
        </p:spPr>
        <p:txBody>
          <a:bodyPr lIns="0" tIns="0" rIns="0" bIns="0" rtlCol="0" anchor="t">
            <a:spAutoFit/>
          </a:bodyPr>
          <a:lstStyle/>
          <a:p>
            <a:pPr algn="l">
              <a:lnSpc>
                <a:spcPts val="8597"/>
              </a:lnSpc>
            </a:pPr>
            <a:r>
              <a:rPr lang="en-US" sz="8512" b="1" spc="-51">
                <a:solidFill>
                  <a:srgbClr val="FFFFFF"/>
                </a:solidFill>
                <a:latin typeface="Montserrat Bold"/>
                <a:ea typeface="Montserrat Bold"/>
                <a:cs typeface="Montserrat Bold"/>
                <a:sym typeface="Montserrat Bold"/>
              </a:rPr>
              <a:t>Contact &amp; </a:t>
            </a:r>
            <a:r>
              <a:rPr lang="en-US" sz="8512" b="1" spc="-51">
                <a:solidFill>
                  <a:srgbClr val="FA40BD"/>
                </a:solidFill>
                <a:latin typeface="Montserrat Bold"/>
                <a:ea typeface="Montserrat Bold"/>
                <a:cs typeface="Montserrat Bold"/>
                <a:sym typeface="Montserrat Bold"/>
              </a:rPr>
              <a:t>Next Steps</a:t>
            </a:r>
          </a:p>
        </p:txBody>
      </p:sp>
      <p:sp>
        <p:nvSpPr>
          <p:cNvPr id="7" name="TextBox 7"/>
          <p:cNvSpPr txBox="1"/>
          <p:nvPr/>
        </p:nvSpPr>
        <p:spPr>
          <a:xfrm>
            <a:off x="1662795" y="5772011"/>
            <a:ext cx="6412590" cy="2040162"/>
          </a:xfrm>
          <a:prstGeom prst="rect">
            <a:avLst/>
          </a:prstGeom>
        </p:spPr>
        <p:txBody>
          <a:bodyPr lIns="0" tIns="0" rIns="0" bIns="0" rtlCol="0" anchor="t">
            <a:spAutoFit/>
          </a:bodyPr>
          <a:lstStyle/>
          <a:p>
            <a:pPr algn="just">
              <a:lnSpc>
                <a:spcPts val="4100"/>
              </a:lnSpc>
            </a:pPr>
            <a:r>
              <a:rPr lang="en-US" sz="2928">
                <a:solidFill>
                  <a:srgbClr val="FFFFFF"/>
                </a:solidFill>
                <a:latin typeface="Montserrat"/>
                <a:ea typeface="Montserrat"/>
                <a:cs typeface="Montserrat"/>
                <a:sym typeface="Montserrat"/>
              </a:rPr>
              <a:t>Let’s create an unforgettable experience together. Contact us to explore partnership possibilities tailored for your brand.</a:t>
            </a:r>
          </a:p>
        </p:txBody>
      </p:sp>
      <p:grpSp>
        <p:nvGrpSpPr>
          <p:cNvPr id="8" name="Group 8"/>
          <p:cNvGrpSpPr/>
          <p:nvPr/>
        </p:nvGrpSpPr>
        <p:grpSpPr>
          <a:xfrm>
            <a:off x="9451424" y="3197702"/>
            <a:ext cx="6607614" cy="3889830"/>
            <a:chOff x="0" y="0"/>
            <a:chExt cx="1740277" cy="1024482"/>
          </a:xfrm>
        </p:grpSpPr>
        <p:sp>
          <p:nvSpPr>
            <p:cNvPr id="9" name="Freeform 9"/>
            <p:cNvSpPr/>
            <p:nvPr/>
          </p:nvSpPr>
          <p:spPr>
            <a:xfrm>
              <a:off x="0" y="0"/>
              <a:ext cx="1740277" cy="1024482"/>
            </a:xfrm>
            <a:custGeom>
              <a:avLst/>
              <a:gdLst/>
              <a:ahLst/>
              <a:cxnLst/>
              <a:rect l="l" t="t" r="r" b="b"/>
              <a:pathLst>
                <a:path w="1740277" h="1024482">
                  <a:moveTo>
                    <a:pt x="0" y="0"/>
                  </a:moveTo>
                  <a:lnTo>
                    <a:pt x="1740277" y="0"/>
                  </a:lnTo>
                  <a:lnTo>
                    <a:pt x="1740277" y="1024482"/>
                  </a:lnTo>
                  <a:lnTo>
                    <a:pt x="0" y="1024482"/>
                  </a:lnTo>
                  <a:close/>
                </a:path>
              </a:pathLst>
            </a:custGeom>
            <a:solidFill>
              <a:srgbClr val="5C1846">
                <a:alpha val="65882"/>
              </a:srgbClr>
            </a:solidFill>
          </p:spPr>
        </p:sp>
        <p:sp>
          <p:nvSpPr>
            <p:cNvPr id="10" name="TextBox 10"/>
            <p:cNvSpPr txBox="1"/>
            <p:nvPr/>
          </p:nvSpPr>
          <p:spPr>
            <a:xfrm>
              <a:off x="0" y="38100"/>
              <a:ext cx="1740277" cy="986382"/>
            </a:xfrm>
            <a:prstGeom prst="rect">
              <a:avLst/>
            </a:prstGeom>
          </p:spPr>
          <p:txBody>
            <a:bodyPr lIns="50800" tIns="50800" rIns="50800" bIns="50800" rtlCol="0" anchor="ctr"/>
            <a:lstStyle/>
            <a:p>
              <a:pPr algn="ctr">
                <a:lnSpc>
                  <a:spcPts val="2054"/>
                </a:lnSpc>
              </a:pPr>
              <a:endParaRPr/>
            </a:p>
          </p:txBody>
        </p:sp>
      </p:grpSp>
      <p:sp>
        <p:nvSpPr>
          <p:cNvPr id="11" name="Freeform 11"/>
          <p:cNvSpPr/>
          <p:nvPr/>
        </p:nvSpPr>
        <p:spPr>
          <a:xfrm>
            <a:off x="10002697" y="3735315"/>
            <a:ext cx="507165" cy="385445"/>
          </a:xfrm>
          <a:custGeom>
            <a:avLst/>
            <a:gdLst/>
            <a:ahLst/>
            <a:cxnLst/>
            <a:rect l="l" t="t" r="r" b="b"/>
            <a:pathLst>
              <a:path w="507165" h="385445">
                <a:moveTo>
                  <a:pt x="0" y="0"/>
                </a:moveTo>
                <a:lnTo>
                  <a:pt x="507165" y="0"/>
                </a:lnTo>
                <a:lnTo>
                  <a:pt x="507165" y="385445"/>
                </a:lnTo>
                <a:lnTo>
                  <a:pt x="0" y="3854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a:off x="10022193" y="4976486"/>
            <a:ext cx="468173" cy="468173"/>
          </a:xfrm>
          <a:custGeom>
            <a:avLst/>
            <a:gdLst/>
            <a:ahLst/>
            <a:cxnLst/>
            <a:rect l="l" t="t" r="r" b="b"/>
            <a:pathLst>
              <a:path w="468173" h="468173">
                <a:moveTo>
                  <a:pt x="0" y="0"/>
                </a:moveTo>
                <a:lnTo>
                  <a:pt x="468173" y="0"/>
                </a:lnTo>
                <a:lnTo>
                  <a:pt x="468173" y="468173"/>
                </a:lnTo>
                <a:lnTo>
                  <a:pt x="0" y="4681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Freeform 13"/>
          <p:cNvSpPr/>
          <p:nvPr/>
        </p:nvSpPr>
        <p:spPr>
          <a:xfrm>
            <a:off x="10002697" y="6157566"/>
            <a:ext cx="507165" cy="507165"/>
          </a:xfrm>
          <a:custGeom>
            <a:avLst/>
            <a:gdLst/>
            <a:ahLst/>
            <a:cxnLst/>
            <a:rect l="l" t="t" r="r" b="b"/>
            <a:pathLst>
              <a:path w="507165" h="507165">
                <a:moveTo>
                  <a:pt x="0" y="0"/>
                </a:moveTo>
                <a:lnTo>
                  <a:pt x="507165" y="0"/>
                </a:lnTo>
                <a:lnTo>
                  <a:pt x="507165" y="507165"/>
                </a:lnTo>
                <a:lnTo>
                  <a:pt x="0" y="5071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10941612" y="3415103"/>
            <a:ext cx="3161842" cy="433070"/>
          </a:xfrm>
          <a:prstGeom prst="rect">
            <a:avLst/>
          </a:prstGeom>
        </p:spPr>
        <p:txBody>
          <a:bodyPr lIns="0" tIns="0" rIns="0" bIns="0" rtlCol="0" anchor="t">
            <a:spAutoFit/>
          </a:bodyPr>
          <a:lstStyle/>
          <a:p>
            <a:pPr algn="l">
              <a:lnSpc>
                <a:spcPts val="3576"/>
              </a:lnSpc>
            </a:pPr>
            <a:r>
              <a:rPr lang="en-US" sz="2554" b="1">
                <a:solidFill>
                  <a:srgbClr val="FFFFFF"/>
                </a:solidFill>
                <a:latin typeface="Montserrat Bold"/>
                <a:ea typeface="Montserrat Bold"/>
                <a:cs typeface="Montserrat Bold"/>
                <a:sym typeface="Montserrat Bold"/>
              </a:rPr>
              <a:t>Email</a:t>
            </a:r>
          </a:p>
        </p:txBody>
      </p:sp>
      <p:sp>
        <p:nvSpPr>
          <p:cNvPr id="15" name="TextBox 15"/>
          <p:cNvSpPr txBox="1"/>
          <p:nvPr/>
        </p:nvSpPr>
        <p:spPr>
          <a:xfrm>
            <a:off x="10941612" y="4676610"/>
            <a:ext cx="3161842" cy="433070"/>
          </a:xfrm>
          <a:prstGeom prst="rect">
            <a:avLst/>
          </a:prstGeom>
        </p:spPr>
        <p:txBody>
          <a:bodyPr lIns="0" tIns="0" rIns="0" bIns="0" rtlCol="0" anchor="t">
            <a:spAutoFit/>
          </a:bodyPr>
          <a:lstStyle/>
          <a:p>
            <a:pPr algn="l">
              <a:lnSpc>
                <a:spcPts val="3576"/>
              </a:lnSpc>
            </a:pPr>
            <a:r>
              <a:rPr lang="en-US" sz="2554" b="1">
                <a:solidFill>
                  <a:srgbClr val="FFFFFF"/>
                </a:solidFill>
                <a:latin typeface="Montserrat Bold"/>
                <a:ea typeface="Montserrat Bold"/>
                <a:cs typeface="Montserrat Bold"/>
                <a:sym typeface="Montserrat Bold"/>
              </a:rPr>
              <a:t>Phone</a:t>
            </a:r>
          </a:p>
        </p:txBody>
      </p:sp>
      <p:sp>
        <p:nvSpPr>
          <p:cNvPr id="16" name="TextBox 16"/>
          <p:cNvSpPr txBox="1"/>
          <p:nvPr/>
        </p:nvSpPr>
        <p:spPr>
          <a:xfrm>
            <a:off x="10941612" y="5936714"/>
            <a:ext cx="3161842" cy="433070"/>
          </a:xfrm>
          <a:prstGeom prst="rect">
            <a:avLst/>
          </a:prstGeom>
        </p:spPr>
        <p:txBody>
          <a:bodyPr lIns="0" tIns="0" rIns="0" bIns="0" rtlCol="0" anchor="t">
            <a:spAutoFit/>
          </a:bodyPr>
          <a:lstStyle/>
          <a:p>
            <a:pPr algn="l">
              <a:lnSpc>
                <a:spcPts val="3576"/>
              </a:lnSpc>
            </a:pPr>
            <a:r>
              <a:rPr lang="en-US" sz="2554" b="1">
                <a:solidFill>
                  <a:srgbClr val="FFFFFF"/>
                </a:solidFill>
                <a:latin typeface="Montserrat Bold"/>
                <a:ea typeface="Montserrat Bold"/>
                <a:cs typeface="Montserrat Bold"/>
                <a:sym typeface="Montserrat Bold"/>
              </a:rPr>
              <a:t>Website</a:t>
            </a:r>
          </a:p>
        </p:txBody>
      </p:sp>
      <p:sp>
        <p:nvSpPr>
          <p:cNvPr id="17" name="TextBox 17"/>
          <p:cNvSpPr txBox="1"/>
          <p:nvPr/>
        </p:nvSpPr>
        <p:spPr>
          <a:xfrm>
            <a:off x="10941612" y="3854459"/>
            <a:ext cx="3930678" cy="355507"/>
          </a:xfrm>
          <a:prstGeom prst="rect">
            <a:avLst/>
          </a:prstGeom>
        </p:spPr>
        <p:txBody>
          <a:bodyPr lIns="0" tIns="0" rIns="0" bIns="0" rtlCol="0" anchor="t">
            <a:spAutoFit/>
          </a:bodyPr>
          <a:lstStyle/>
          <a:p>
            <a:pPr algn="l">
              <a:lnSpc>
                <a:spcPts val="2980"/>
              </a:lnSpc>
            </a:pPr>
            <a:r>
              <a:rPr lang="ar-SA" sz="2128" b="1" dirty="0">
                <a:solidFill>
                  <a:srgbClr val="FFFFFF"/>
                </a:solidFill>
                <a:latin typeface="Montserrat Bold"/>
                <a:ea typeface="Montserrat Bold"/>
                <a:cs typeface="Montserrat Bold"/>
                <a:sym typeface="Montserrat Bold"/>
              </a:rPr>
              <a:t>sponsorship@ifg-ksa.com</a:t>
            </a:r>
            <a:endParaRPr lang="en-US" sz="2128" b="1" dirty="0">
              <a:solidFill>
                <a:srgbClr val="FFFFFF"/>
              </a:solidFill>
              <a:latin typeface="Montserrat Bold"/>
              <a:ea typeface="Montserrat Bold"/>
              <a:cs typeface="Montserrat Bold"/>
              <a:sym typeface="Montserrat Bold"/>
            </a:endParaRPr>
          </a:p>
        </p:txBody>
      </p:sp>
      <p:sp>
        <p:nvSpPr>
          <p:cNvPr id="18" name="TextBox 18"/>
          <p:cNvSpPr txBox="1"/>
          <p:nvPr/>
        </p:nvSpPr>
        <p:spPr>
          <a:xfrm>
            <a:off x="10941612" y="5115966"/>
            <a:ext cx="2445651" cy="355507"/>
          </a:xfrm>
          <a:prstGeom prst="rect">
            <a:avLst/>
          </a:prstGeom>
        </p:spPr>
        <p:txBody>
          <a:bodyPr lIns="0" tIns="0" rIns="0" bIns="0" rtlCol="0" anchor="t">
            <a:spAutoFit/>
          </a:bodyPr>
          <a:lstStyle/>
          <a:p>
            <a:pPr algn="l">
              <a:lnSpc>
                <a:spcPts val="2980"/>
              </a:lnSpc>
            </a:pPr>
            <a:r>
              <a:rPr lang="en-US" sz="2128" b="1">
                <a:solidFill>
                  <a:srgbClr val="FFFFFF"/>
                </a:solidFill>
                <a:latin typeface="Montserrat Bold"/>
                <a:ea typeface="Montserrat Bold"/>
                <a:cs typeface="Montserrat Bold"/>
                <a:sym typeface="Montserrat Bold"/>
              </a:rPr>
              <a:t>+966 55-097-4991</a:t>
            </a:r>
          </a:p>
        </p:txBody>
      </p:sp>
      <p:sp>
        <p:nvSpPr>
          <p:cNvPr id="19" name="TextBox 19"/>
          <p:cNvSpPr txBox="1"/>
          <p:nvPr/>
        </p:nvSpPr>
        <p:spPr>
          <a:xfrm>
            <a:off x="10941612" y="6376070"/>
            <a:ext cx="3566998" cy="355507"/>
          </a:xfrm>
          <a:prstGeom prst="rect">
            <a:avLst/>
          </a:prstGeom>
        </p:spPr>
        <p:txBody>
          <a:bodyPr lIns="0" tIns="0" rIns="0" bIns="0" rtlCol="0" anchor="t">
            <a:spAutoFit/>
          </a:bodyPr>
          <a:lstStyle/>
          <a:p>
            <a:pPr algn="l">
              <a:lnSpc>
                <a:spcPts val="2980"/>
              </a:lnSpc>
            </a:pPr>
            <a:r>
              <a:rPr lang="ar-SA" sz="2128" b="1" dirty="0">
                <a:solidFill>
                  <a:srgbClr val="FFFFFF"/>
                </a:solidFill>
                <a:latin typeface="Montserrat Bold"/>
                <a:ea typeface="Montserrat Bold"/>
                <a:cs typeface="Montserrat Bold"/>
                <a:sym typeface="Montserrat Bold"/>
              </a:rPr>
              <a:t>www.ifg-ksa.com</a:t>
            </a:r>
            <a:endParaRPr lang="en-US" sz="2128" b="1" dirty="0">
              <a:solidFill>
                <a:srgbClr val="FFFFFF"/>
              </a:solidFill>
              <a:latin typeface="Montserrat Bold"/>
              <a:ea typeface="Montserrat Bold"/>
              <a:cs typeface="Montserrat Bold"/>
              <a:sym typeface="Montserrat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Fashion Gateway 2026</dc:title>
  <cp:lastModifiedBy>abdallah alsiddig</cp:lastModifiedBy>
  <cp:revision>2</cp:revision>
  <dcterms:created xsi:type="dcterms:W3CDTF">2006-08-16T00:00:00Z</dcterms:created>
  <dcterms:modified xsi:type="dcterms:W3CDTF">2025-12-24T14:13:45Z</dcterms:modified>
  <dc:identifier>DAG8UmdyzXk</dc:identifier>
</cp:coreProperties>
</file>